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3" r:id="rId8"/>
    <p:sldId id="261" r:id="rId9"/>
    <p:sldId id="264" r:id="rId10"/>
    <p:sldId id="265" r:id="rId11"/>
    <p:sldId id="266" r:id="rId12"/>
    <p:sldId id="267" r:id="rId13"/>
    <p:sldId id="268" r:id="rId14"/>
    <p:sldId id="269" r:id="rId15"/>
    <p:sldId id="270" r:id="rId16"/>
    <p:sldId id="271" r:id="rId17"/>
    <p:sldId id="272" r:id="rId18"/>
    <p:sldId id="273" r:id="rId19"/>
    <p:sldId id="291" r:id="rId20"/>
    <p:sldId id="280" r:id="rId21"/>
    <p:sldId id="281" r:id="rId22"/>
    <p:sldId id="282" r:id="rId23"/>
    <p:sldId id="283" r:id="rId24"/>
    <p:sldId id="284" r:id="rId25"/>
    <p:sldId id="285" r:id="rId26"/>
    <p:sldId id="286" r:id="rId27"/>
    <p:sldId id="287" r:id="rId28"/>
    <p:sldId id="288" r:id="rId29"/>
    <p:sldId id="289" r:id="rId30"/>
    <p:sldId id="290" r:id="rId31"/>
    <p:sldId id="292" r:id="rId32"/>
    <p:sldId id="293" r:id="rId33"/>
    <p:sldId id="299" r:id="rId34"/>
    <p:sldId id="300" r:id="rId35"/>
    <p:sldId id="301" r:id="rId36"/>
    <p:sldId id="305" r:id="rId37"/>
    <p:sldId id="306" r:id="rId38"/>
    <p:sldId id="307" r:id="rId39"/>
    <p:sldId id="309" r:id="rId40"/>
    <p:sldId id="312" r:id="rId41"/>
    <p:sldId id="314" r:id="rId42"/>
    <p:sldId id="315" r:id="rId43"/>
    <p:sldId id="327" r:id="rId4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深色样式 1 - 强调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024" autoAdjust="0"/>
    <p:restoredTop sz="94660"/>
  </p:normalViewPr>
  <p:slideViewPr>
    <p:cSldViewPr>
      <p:cViewPr>
        <p:scale>
          <a:sx n="70" d="100"/>
          <a:sy n="70" d="100"/>
        </p:scale>
        <p:origin x="-868" y="-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32812" y="543841"/>
            <a:ext cx="2856700" cy="825045"/>
          </a:xfrm>
          <a:prstGeom prst="rect">
            <a:avLst/>
          </a:prstGeom>
        </p:spPr>
        <p:txBody>
          <a:bodyPr>
            <a:normAutofit/>
          </a:bodyPr>
          <a:lstStyle>
            <a:lvl1pPr>
              <a:defRPr sz="3200" b="1"/>
            </a:lvl1pPr>
          </a:lstStyle>
          <a:p>
            <a:r>
              <a:rPr lang="zh-CN" altLang="en-US" dirty="0" smtClean="0"/>
              <a:t>单击此处添加标题</a:t>
            </a:r>
            <a:endParaRPr lang="zh-CN" altLang="en-US" dirty="0"/>
          </a:p>
        </p:txBody>
      </p:sp>
      <p:sp>
        <p:nvSpPr>
          <p:cNvPr id="7" name="矩形 6"/>
          <p:cNvSpPr/>
          <p:nvPr userDrawn="1"/>
        </p:nvSpPr>
        <p:spPr>
          <a:xfrm>
            <a:off x="0" y="1"/>
            <a:ext cx="468086" cy="1190171"/>
          </a:xfrm>
          <a:prstGeom prst="rect">
            <a:avLst/>
          </a:prstGeom>
          <a:solidFill>
            <a:srgbClr val="053D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userDrawn="1"/>
        </p:nvCxnSpPr>
        <p:spPr>
          <a:xfrm>
            <a:off x="468086" y="543840"/>
            <a:ext cx="2686050" cy="0"/>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3695682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32812" y="543841"/>
            <a:ext cx="2856700" cy="825045"/>
          </a:xfrm>
          <a:prstGeom prst="rect">
            <a:avLst/>
          </a:prstGeom>
        </p:spPr>
        <p:txBody>
          <a:bodyPr>
            <a:normAutofit/>
          </a:bodyPr>
          <a:lstStyle>
            <a:lvl1pPr>
              <a:defRPr sz="3200" b="1"/>
            </a:lvl1pPr>
          </a:lstStyle>
          <a:p>
            <a:r>
              <a:rPr lang="zh-CN" altLang="en-US" dirty="0" smtClean="0"/>
              <a:t>单击此处添加标题</a:t>
            </a:r>
            <a:endParaRPr lang="zh-CN" altLang="en-US" dirty="0"/>
          </a:p>
        </p:txBody>
      </p:sp>
      <p:sp>
        <p:nvSpPr>
          <p:cNvPr id="7" name="矩形 6"/>
          <p:cNvSpPr/>
          <p:nvPr userDrawn="1"/>
        </p:nvSpPr>
        <p:spPr>
          <a:xfrm>
            <a:off x="0" y="1"/>
            <a:ext cx="468086" cy="1190171"/>
          </a:xfrm>
          <a:prstGeom prst="rect">
            <a:avLst/>
          </a:prstGeom>
          <a:solidFill>
            <a:srgbClr val="053D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userDrawn="1"/>
        </p:nvCxnSpPr>
        <p:spPr>
          <a:xfrm>
            <a:off x="468086" y="543840"/>
            <a:ext cx="2686050" cy="0"/>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3695682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32812" y="543841"/>
            <a:ext cx="2856700" cy="825045"/>
          </a:xfrm>
          <a:prstGeom prst="rect">
            <a:avLst/>
          </a:prstGeom>
        </p:spPr>
        <p:txBody>
          <a:bodyPr>
            <a:normAutofit/>
          </a:bodyPr>
          <a:lstStyle>
            <a:lvl1pPr>
              <a:defRPr sz="3200" b="1"/>
            </a:lvl1pPr>
          </a:lstStyle>
          <a:p>
            <a:r>
              <a:rPr lang="zh-CN" altLang="en-US" dirty="0" smtClean="0"/>
              <a:t>单击此处添加标题</a:t>
            </a:r>
            <a:endParaRPr lang="zh-CN" altLang="en-US" dirty="0"/>
          </a:p>
        </p:txBody>
      </p:sp>
      <p:sp>
        <p:nvSpPr>
          <p:cNvPr id="7" name="矩形 6"/>
          <p:cNvSpPr/>
          <p:nvPr userDrawn="1"/>
        </p:nvSpPr>
        <p:spPr>
          <a:xfrm>
            <a:off x="0" y="1"/>
            <a:ext cx="468086" cy="1190171"/>
          </a:xfrm>
          <a:prstGeom prst="rect">
            <a:avLst/>
          </a:prstGeom>
          <a:solidFill>
            <a:srgbClr val="053D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userDrawn="1"/>
        </p:nvCxnSpPr>
        <p:spPr>
          <a:xfrm>
            <a:off x="468086" y="543840"/>
            <a:ext cx="2686050" cy="0"/>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3695682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32812" y="543841"/>
            <a:ext cx="2856700" cy="825045"/>
          </a:xfrm>
          <a:prstGeom prst="rect">
            <a:avLst/>
          </a:prstGeom>
        </p:spPr>
        <p:txBody>
          <a:bodyPr>
            <a:normAutofit/>
          </a:bodyPr>
          <a:lstStyle>
            <a:lvl1pPr>
              <a:defRPr sz="3200" b="1"/>
            </a:lvl1pPr>
          </a:lstStyle>
          <a:p>
            <a:r>
              <a:rPr lang="zh-CN" altLang="en-US" dirty="0" smtClean="0"/>
              <a:t>单击此处添加标题</a:t>
            </a:r>
            <a:endParaRPr lang="zh-CN" altLang="en-US" dirty="0"/>
          </a:p>
        </p:txBody>
      </p:sp>
      <p:sp>
        <p:nvSpPr>
          <p:cNvPr id="7" name="矩形 6"/>
          <p:cNvSpPr/>
          <p:nvPr userDrawn="1"/>
        </p:nvSpPr>
        <p:spPr>
          <a:xfrm>
            <a:off x="0" y="1"/>
            <a:ext cx="468086" cy="1190171"/>
          </a:xfrm>
          <a:prstGeom prst="rect">
            <a:avLst/>
          </a:prstGeom>
          <a:solidFill>
            <a:srgbClr val="053D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userDrawn="1"/>
        </p:nvCxnSpPr>
        <p:spPr>
          <a:xfrm>
            <a:off x="468086" y="543840"/>
            <a:ext cx="2686050" cy="0"/>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3695682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32812" y="543841"/>
            <a:ext cx="2856700" cy="825045"/>
          </a:xfrm>
          <a:prstGeom prst="rect">
            <a:avLst/>
          </a:prstGeom>
        </p:spPr>
        <p:txBody>
          <a:bodyPr>
            <a:normAutofit/>
          </a:bodyPr>
          <a:lstStyle>
            <a:lvl1pPr>
              <a:defRPr sz="3200" b="1"/>
            </a:lvl1pPr>
          </a:lstStyle>
          <a:p>
            <a:r>
              <a:rPr lang="zh-CN" altLang="en-US" dirty="0" smtClean="0"/>
              <a:t>单击此处添加标题</a:t>
            </a:r>
            <a:endParaRPr lang="zh-CN" altLang="en-US" dirty="0"/>
          </a:p>
        </p:txBody>
      </p:sp>
      <p:sp>
        <p:nvSpPr>
          <p:cNvPr id="7" name="矩形 6"/>
          <p:cNvSpPr/>
          <p:nvPr userDrawn="1"/>
        </p:nvSpPr>
        <p:spPr>
          <a:xfrm>
            <a:off x="0" y="1"/>
            <a:ext cx="468086" cy="1190171"/>
          </a:xfrm>
          <a:prstGeom prst="rect">
            <a:avLst/>
          </a:prstGeom>
          <a:solidFill>
            <a:srgbClr val="053D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userDrawn="1"/>
        </p:nvCxnSpPr>
        <p:spPr>
          <a:xfrm>
            <a:off x="468086" y="543840"/>
            <a:ext cx="2686050" cy="0"/>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36956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2018/7/10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zh-CN" altLang="en-US"/>
          </a:p>
        </p:txBody>
      </p:sp>
      <p:sp>
        <p:nvSpPr>
          <p:cNvPr id="8195" name="Rectangle 3"/>
          <p:cNvSpPr>
            <a:spLocks noGrp="1" noChangeArrowheads="1"/>
          </p:cNvSpPr>
          <p:nvPr>
            <p:ph type="ctrTitle"/>
          </p:nvPr>
        </p:nvSpPr>
        <p:spPr>
          <a:xfrm>
            <a:off x="609601" y="3886202"/>
            <a:ext cx="8067675" cy="2587625"/>
          </a:xfrm>
          <a:solidFill>
            <a:srgbClr val="FF00FF"/>
          </a:solidFill>
        </p:spPr>
        <p:txBody>
          <a:bodyPr anchor="ctr"/>
          <a:lstStyle/>
          <a:p>
            <a:pPr marL="0" indent="109855">
              <a:defRPr/>
            </a:pPr>
            <a:r>
              <a:rPr lang="zh-CN" altLang="en-US" sz="3900" i="1" smtClean="0">
                <a:latin typeface="Comic Sans MS" pitchFamily="66" charset="0"/>
                <a:ea typeface="宋体" pitchFamily="2" charset="-122"/>
                <a:cs typeface="+mj-cs"/>
              </a:rPr>
              <a:t> </a:t>
            </a:r>
            <a:r>
              <a:rPr lang="zh-CN" altLang="en-US" sz="3900" b="0" smtClean="0">
                <a:latin typeface="黑体" pitchFamily="2" charset="-122"/>
                <a:ea typeface="黑体" pitchFamily="2" charset="-122"/>
                <a:cs typeface="+mj-cs"/>
              </a:rPr>
              <a:t>  </a:t>
            </a:r>
            <a:endParaRPr lang="zh-CN" altLang="en-US" sz="2600" b="0" smtClean="0">
              <a:solidFill>
                <a:schemeClr val="tx1"/>
              </a:solidFill>
              <a:effectLst>
                <a:outerShdw blurRad="38100" dist="38100" dir="2700000" algn="tl">
                  <a:srgbClr val="FFFFFF"/>
                </a:outerShdw>
              </a:effectLst>
              <a:latin typeface="黑体" pitchFamily="2" charset="-122"/>
              <a:ea typeface="黑体" pitchFamily="2" charset="-122"/>
              <a:cs typeface="+mj-cs"/>
            </a:endParaRPr>
          </a:p>
        </p:txBody>
      </p:sp>
      <p:sp>
        <p:nvSpPr>
          <p:cNvPr id="2052" name="Text Box 4"/>
          <p:cNvSpPr txBox="1">
            <a:spLocks noChangeArrowheads="1"/>
          </p:cNvSpPr>
          <p:nvPr/>
        </p:nvSpPr>
        <p:spPr bwMode="auto">
          <a:xfrm>
            <a:off x="609600" y="3048002"/>
            <a:ext cx="7848600" cy="701675"/>
          </a:xfrm>
          <a:prstGeom prst="rect">
            <a:avLst/>
          </a:prstGeom>
          <a:noFill/>
          <a:ln w="9525">
            <a:noFill/>
            <a:miter lim="800000"/>
            <a:headEnd/>
            <a:tailEnd/>
          </a:ln>
        </p:spPr>
        <p:txBody>
          <a:bodyPr>
            <a:spAutoFit/>
          </a:bodyPr>
          <a:lstStyle/>
          <a:p>
            <a:r>
              <a:rPr lang="zh-CN" altLang="en-US" sz="4000" b="1" dirty="0"/>
              <a:t>          </a:t>
            </a:r>
            <a:r>
              <a:rPr lang="zh-CN" altLang="en-US" sz="4000" b="1" dirty="0" smtClean="0"/>
              <a:t>审计学</a:t>
            </a:r>
            <a:endParaRPr lang="zh-CN" altLang="en-US" sz="2400" b="1" dirty="0"/>
          </a:p>
        </p:txBody>
      </p:sp>
      <p:sp>
        <p:nvSpPr>
          <p:cNvPr id="2053" name="Text Box 6"/>
          <p:cNvSpPr txBox="1">
            <a:spLocks noChangeArrowheads="1"/>
          </p:cNvSpPr>
          <p:nvPr/>
        </p:nvSpPr>
        <p:spPr bwMode="auto">
          <a:xfrm>
            <a:off x="4716464" y="4449764"/>
            <a:ext cx="3641725" cy="830997"/>
          </a:xfrm>
          <a:prstGeom prst="rect">
            <a:avLst/>
          </a:prstGeom>
          <a:noFill/>
          <a:ln w="9525">
            <a:noFill/>
            <a:miter lim="800000"/>
            <a:headEnd/>
            <a:tailEnd/>
          </a:ln>
        </p:spPr>
        <p:txBody>
          <a:bodyPr>
            <a:spAutoFit/>
          </a:bodyPr>
          <a:lstStyle/>
          <a:p>
            <a:r>
              <a:rPr lang="zh-CN" altLang="en-US" sz="2400" b="1" dirty="0">
                <a:solidFill>
                  <a:schemeClr val="bg1"/>
                </a:solidFill>
                <a:latin typeface="黑体" pitchFamily="49" charset="-122"/>
                <a:ea typeface="黑体" pitchFamily="49" charset="-122"/>
              </a:rPr>
              <a:t>     </a:t>
            </a:r>
            <a:r>
              <a:rPr lang="zh-CN" altLang="en-US" sz="2400" b="1" dirty="0" smtClean="0">
                <a:solidFill>
                  <a:schemeClr val="bg1"/>
                </a:solidFill>
                <a:latin typeface="黑体" pitchFamily="49" charset="-122"/>
                <a:ea typeface="黑体" pitchFamily="49" charset="-122"/>
              </a:rPr>
              <a:t>上官晓文    </a:t>
            </a:r>
            <a:r>
              <a:rPr lang="zh-CN" altLang="en-US" sz="2400" b="1" dirty="0">
                <a:solidFill>
                  <a:schemeClr val="bg1"/>
                </a:solidFill>
                <a:latin typeface="黑体" pitchFamily="49" charset="-122"/>
                <a:ea typeface="黑体" pitchFamily="49" charset="-122"/>
              </a:rPr>
              <a:t>主编</a:t>
            </a:r>
          </a:p>
          <a:p>
            <a:endParaRPr lang="zh-CN" altLang="en-US" sz="2400" b="1" dirty="0">
              <a:solidFill>
                <a:schemeClr val="bg1"/>
              </a:solidFill>
              <a:latin typeface="黑体" pitchFamily="49" charset="-122"/>
              <a:ea typeface="黑体" pitchFamily="49" charset="-122"/>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空心弧 6"/>
          <p:cNvSpPr/>
          <p:nvPr/>
        </p:nvSpPr>
        <p:spPr>
          <a:xfrm>
            <a:off x="2240234" y="2119228"/>
            <a:ext cx="1709531" cy="2352903"/>
          </a:xfrm>
          <a:prstGeom prst="blockArc">
            <a:avLst>
              <a:gd name="adj1" fmla="val 10800000"/>
              <a:gd name="adj2" fmla="val 21443872"/>
              <a:gd name="adj3" fmla="val 1448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8" name="空心弧 7"/>
          <p:cNvSpPr/>
          <p:nvPr/>
        </p:nvSpPr>
        <p:spPr>
          <a:xfrm>
            <a:off x="5154521" y="2119228"/>
            <a:ext cx="1709531" cy="2352903"/>
          </a:xfrm>
          <a:prstGeom prst="blockArc">
            <a:avLst>
              <a:gd name="adj1" fmla="val 10800000"/>
              <a:gd name="adj2" fmla="val 21443872"/>
              <a:gd name="adj3" fmla="val 14482"/>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9" name="空心弧 8"/>
          <p:cNvSpPr/>
          <p:nvPr/>
        </p:nvSpPr>
        <p:spPr>
          <a:xfrm flipV="1">
            <a:off x="766849" y="2077730"/>
            <a:ext cx="1709531" cy="2352903"/>
          </a:xfrm>
          <a:prstGeom prst="blockArc">
            <a:avLst>
              <a:gd name="adj1" fmla="val 10800000"/>
              <a:gd name="adj2" fmla="val 21443872"/>
              <a:gd name="adj3" fmla="val 1448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10" name="空心弧 9"/>
          <p:cNvSpPr/>
          <p:nvPr/>
        </p:nvSpPr>
        <p:spPr>
          <a:xfrm flipV="1">
            <a:off x="3693147" y="2045700"/>
            <a:ext cx="1709531" cy="2352903"/>
          </a:xfrm>
          <a:prstGeom prst="blockArc">
            <a:avLst>
              <a:gd name="adj1" fmla="val 10800000"/>
              <a:gd name="adj2" fmla="val 21443872"/>
              <a:gd name="adj3" fmla="val 14482"/>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11" name="空心弧 10"/>
          <p:cNvSpPr/>
          <p:nvPr/>
        </p:nvSpPr>
        <p:spPr>
          <a:xfrm flipV="1">
            <a:off x="6610984" y="2045700"/>
            <a:ext cx="1709531" cy="2352903"/>
          </a:xfrm>
          <a:prstGeom prst="blockArc">
            <a:avLst>
              <a:gd name="adj1" fmla="val 10800000"/>
              <a:gd name="adj2" fmla="val 21443872"/>
              <a:gd name="adj3" fmla="val 14482"/>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14" name="空心弧 13"/>
          <p:cNvSpPr/>
          <p:nvPr/>
        </p:nvSpPr>
        <p:spPr>
          <a:xfrm>
            <a:off x="766849" y="2119228"/>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5" name="空心弧 14"/>
          <p:cNvSpPr/>
          <p:nvPr/>
        </p:nvSpPr>
        <p:spPr>
          <a:xfrm>
            <a:off x="3693147" y="2119228"/>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6" name="空心弧 15"/>
          <p:cNvSpPr/>
          <p:nvPr/>
        </p:nvSpPr>
        <p:spPr>
          <a:xfrm>
            <a:off x="6619445" y="2139977"/>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7" name="空心弧 16"/>
          <p:cNvSpPr/>
          <p:nvPr/>
        </p:nvSpPr>
        <p:spPr>
          <a:xfrm flipV="1">
            <a:off x="5154521" y="2066449"/>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8" name="空心弧 17"/>
          <p:cNvSpPr/>
          <p:nvPr/>
        </p:nvSpPr>
        <p:spPr>
          <a:xfrm flipV="1">
            <a:off x="2231773" y="2066449"/>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29" name="文本框 28"/>
          <p:cNvSpPr txBox="1"/>
          <p:nvPr/>
        </p:nvSpPr>
        <p:spPr>
          <a:xfrm>
            <a:off x="1028866" y="3019501"/>
            <a:ext cx="1185497" cy="319703"/>
          </a:xfrm>
          <a:prstGeom prst="rect">
            <a:avLst/>
          </a:prstGeom>
          <a:noFill/>
        </p:spPr>
        <p:txBody>
          <a:bodyPr wrap="square" lIns="68580" tIns="34290" rIns="68580" bIns="34290" rtlCol="0">
            <a:spAutoFit/>
          </a:bodyPr>
          <a:lstStyle/>
          <a:p>
            <a:pPr algn="ctr">
              <a:lnSpc>
                <a:spcPct val="130000"/>
              </a:lnSpc>
            </a:pPr>
            <a:r>
              <a:rPr lang="zh-CN" altLang="en-US" sz="1400" dirty="0" smtClean="0"/>
              <a:t>记录销售</a:t>
            </a:r>
            <a:endParaRPr lang="zh-CN" altLang="en-US" sz="1400" b="1" dirty="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2500298" y="2786058"/>
            <a:ext cx="1185497" cy="879856"/>
          </a:xfrm>
          <a:prstGeom prst="rect">
            <a:avLst/>
          </a:prstGeom>
          <a:noFill/>
        </p:spPr>
        <p:txBody>
          <a:bodyPr wrap="square" lIns="68580" tIns="34290" rIns="68580" bIns="34290" rtlCol="0">
            <a:spAutoFit/>
          </a:bodyPr>
          <a:lstStyle/>
          <a:p>
            <a:pPr algn="ctr">
              <a:lnSpc>
                <a:spcPct val="130000"/>
              </a:lnSpc>
            </a:pPr>
            <a:r>
              <a:rPr lang="zh-CN" altLang="en-US" sz="1400" dirty="0" smtClean="0"/>
              <a:t>办理和记录现金、银行存款收入</a:t>
            </a:r>
            <a:endParaRPr lang="zh-CN" altLang="en-US" sz="1400" b="1" dirty="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4000496" y="2786058"/>
            <a:ext cx="1185497" cy="931024"/>
          </a:xfrm>
          <a:prstGeom prst="rect">
            <a:avLst/>
          </a:prstGeom>
          <a:noFill/>
        </p:spPr>
        <p:txBody>
          <a:bodyPr wrap="square" lIns="68580" tIns="34290" rIns="68580" bIns="34290" rtlCol="0">
            <a:spAutoFit/>
          </a:bodyPr>
          <a:lstStyle/>
          <a:p>
            <a:r>
              <a:rPr lang="zh-CN" altLang="en-US" sz="1400" dirty="0" smtClean="0"/>
              <a:t>办理和记录销售退回、销售折相与折让</a:t>
            </a:r>
            <a:endParaRPr lang="zh-CN" altLang="en-US" sz="1400" dirty="0"/>
          </a:p>
        </p:txBody>
      </p:sp>
      <p:sp>
        <p:nvSpPr>
          <p:cNvPr id="32" name="文本框 31"/>
          <p:cNvSpPr txBox="1"/>
          <p:nvPr/>
        </p:nvSpPr>
        <p:spPr>
          <a:xfrm>
            <a:off x="5402678" y="3019501"/>
            <a:ext cx="1185497" cy="284693"/>
          </a:xfrm>
          <a:prstGeom prst="rect">
            <a:avLst/>
          </a:prstGeom>
          <a:noFill/>
        </p:spPr>
        <p:txBody>
          <a:bodyPr wrap="square" lIns="68580" tIns="34290" rIns="68580" bIns="34290" rtlCol="0">
            <a:spAutoFit/>
          </a:bodyPr>
          <a:lstStyle/>
          <a:p>
            <a:r>
              <a:rPr lang="zh-CN" altLang="en-US" sz="1400" dirty="0" smtClean="0"/>
              <a:t>注销坏账</a:t>
            </a:r>
            <a:endParaRPr lang="zh-CN" altLang="en-US" sz="1400" dirty="0"/>
          </a:p>
        </p:txBody>
      </p:sp>
      <p:sp>
        <p:nvSpPr>
          <p:cNvPr id="33" name="文本框 32"/>
          <p:cNvSpPr txBox="1"/>
          <p:nvPr/>
        </p:nvSpPr>
        <p:spPr>
          <a:xfrm>
            <a:off x="6873000" y="3019501"/>
            <a:ext cx="1185497" cy="599780"/>
          </a:xfrm>
          <a:prstGeom prst="rect">
            <a:avLst/>
          </a:prstGeom>
          <a:noFill/>
        </p:spPr>
        <p:txBody>
          <a:bodyPr wrap="square" lIns="68580" tIns="34290" rIns="68580" bIns="34290" rtlCol="0">
            <a:spAutoFit/>
          </a:bodyPr>
          <a:lstStyle/>
          <a:p>
            <a:pPr algn="ctr">
              <a:lnSpc>
                <a:spcPct val="130000"/>
              </a:lnSpc>
            </a:pPr>
            <a:r>
              <a:rPr lang="zh-CN" altLang="en-US" sz="1400" dirty="0" smtClean="0"/>
              <a:t>提取坏账准备</a:t>
            </a:r>
            <a:endParaRPr lang="zh-CN" altLang="en-US" sz="1400" b="1" dirty="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48" name="TextBox 47"/>
          <p:cNvSpPr txBox="1"/>
          <p:nvPr/>
        </p:nvSpPr>
        <p:spPr>
          <a:xfrm>
            <a:off x="494414" y="1350335"/>
            <a:ext cx="4220462" cy="452432"/>
          </a:xfrm>
          <a:prstGeom prst="rect">
            <a:avLst/>
          </a:prstGeom>
          <a:noFill/>
        </p:spPr>
        <p:txBody>
          <a:bodyPr wrap="square" rtlCol="0">
            <a:spAutoFit/>
          </a:bodyPr>
          <a:lstStyle/>
          <a:p>
            <a:pPr>
              <a:lnSpc>
                <a:spcPct val="130000"/>
              </a:lnSpc>
            </a:pPr>
            <a:r>
              <a:rPr lang="zh-CN" altLang="en-US" dirty="0" smtClean="0">
                <a:solidFill>
                  <a:prstClr val="white">
                    <a:lumMod val="50000"/>
                  </a:prstClr>
                </a:solidFill>
                <a:latin typeface="微软雅黑" panose="020B0503020204020204" pitchFamily="34" charset="-122"/>
                <a:ea typeface="微软雅黑" panose="020B0503020204020204" pitchFamily="34" charset="-122"/>
              </a:rPr>
              <a:t>了解</a:t>
            </a:r>
            <a:r>
              <a:rPr lang="zh-CN" altLang="en-US" b="1" dirty="0" smtClean="0">
                <a:latin typeface="Times New Roman" pitchFamily="18" charset="0"/>
                <a:ea typeface="宋体" pitchFamily="2" charset="-122"/>
                <a:cs typeface="Times New Roman" pitchFamily="18" charset="0"/>
              </a:rPr>
              <a:t>销售与收款</a:t>
            </a:r>
            <a:r>
              <a:rPr lang="zh-CN" altLang="en-US" dirty="0" smtClean="0">
                <a:solidFill>
                  <a:prstClr val="white">
                    <a:lumMod val="50000"/>
                  </a:prstClr>
                </a:solidFill>
                <a:latin typeface="微软雅黑" panose="020B0503020204020204" pitchFamily="34" charset="-122"/>
                <a:ea typeface="微软雅黑" panose="020B0503020204020204" pitchFamily="34" charset="-122"/>
              </a:rPr>
              <a:t>循环的主要业务活动</a:t>
            </a:r>
            <a:endParaRPr lang="en-US" altLang="zh-CN" dirty="0" smtClean="0">
              <a:solidFill>
                <a:prstClr val="white">
                  <a:lumMod val="50000"/>
                </a:prstClr>
              </a:solidFill>
              <a:latin typeface="微软雅黑" panose="020B0503020204020204" pitchFamily="34" charset="-122"/>
              <a:ea typeface="微软雅黑" panose="020B0503020204020204" pitchFamily="34" charset="-122"/>
            </a:endParaRPr>
          </a:p>
        </p:txBody>
      </p:sp>
      <p:sp>
        <p:nvSpPr>
          <p:cNvPr id="27" name="Rectangle 3"/>
          <p:cNvSpPr>
            <a:spLocks noGrp="1" noChangeArrowheads="1"/>
          </p:cNvSpPr>
          <p:nvPr>
            <p:ph type="title"/>
          </p:nvPr>
        </p:nvSpPr>
        <p:spPr bwMode="auto">
          <a:xfrm>
            <a:off x="1090012" y="327377"/>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lIns="90488" tIns="44450" rIns="90488" bIns="44450" anchor="b">
            <a:noAutofit/>
          </a:bodyPr>
          <a:lstStyle/>
          <a:p>
            <a:r>
              <a:rPr lang="zh-CN" altLang="en-US" sz="2800" dirty="0" smtClean="0">
                <a:solidFill>
                  <a:schemeClr val="bg1"/>
                </a:solidFill>
                <a:latin typeface="Times New Roman" pitchFamily="18" charset="0"/>
                <a:ea typeface="宋体" pitchFamily="2" charset="-122"/>
                <a:cs typeface="Times New Roman" pitchFamily="18" charset="0"/>
              </a:rPr>
              <a:t>销售与收款</a:t>
            </a:r>
            <a:r>
              <a:rPr lang="zh-CN" altLang="en-US" sz="2800" dirty="0" smtClean="0">
                <a:solidFill>
                  <a:schemeClr val="bg1"/>
                </a:solidFill>
              </a:rPr>
              <a:t>循环中涉及的主要业务活动</a:t>
            </a:r>
          </a:p>
        </p:txBody>
      </p:sp>
    </p:spTree>
    <p:extLst>
      <p:ext uri="{BB962C8B-B14F-4D97-AF65-F5344CB8AC3E}">
        <p14:creationId xmlns:p14="http://schemas.microsoft.com/office/powerpoint/2010/main" xmlns="" val="1340142628"/>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428596" y="1500174"/>
          <a:ext cx="8358246" cy="3657618"/>
        </p:xfrm>
        <a:graphic>
          <a:graphicData uri="http://schemas.openxmlformats.org/drawingml/2006/table">
            <a:tbl>
              <a:tblPr>
                <a:tableStyleId>{16D9F66E-5EB9-4882-86FB-DCBF35E3C3E4}</a:tableStyleId>
              </a:tblPr>
              <a:tblGrid>
                <a:gridCol w="1671258"/>
                <a:gridCol w="1965492"/>
                <a:gridCol w="1235788"/>
                <a:gridCol w="1765413"/>
                <a:gridCol w="1720295"/>
              </a:tblGrid>
              <a:tr h="342903">
                <a:tc>
                  <a:txBody>
                    <a:bodyPr/>
                    <a:lstStyle/>
                    <a:p>
                      <a:pPr algn="just">
                        <a:spcAft>
                          <a:spcPts val="0"/>
                        </a:spcAft>
                      </a:pPr>
                      <a:r>
                        <a:rPr lang="zh-CN" sz="2000" b="1" kern="100" dirty="0"/>
                        <a:t>主要业务活动</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相关凭证、账户</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相关部门</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相关认定</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重要控制点</a:t>
                      </a:r>
                      <a:endParaRPr lang="zh-CN" sz="2000" b="1" kern="100" dirty="0">
                        <a:latin typeface="Times New Roman"/>
                        <a:ea typeface="宋体"/>
                        <a:cs typeface="Times New Roman"/>
                      </a:endParaRPr>
                    </a:p>
                  </a:txBody>
                  <a:tcPr marL="68580" marR="68580" marT="0" marB="0"/>
                </a:tc>
              </a:tr>
              <a:tr h="685804">
                <a:tc>
                  <a:txBody>
                    <a:bodyPr/>
                    <a:lstStyle/>
                    <a:p>
                      <a:pPr algn="just">
                        <a:spcAft>
                          <a:spcPts val="0"/>
                        </a:spcAft>
                      </a:pPr>
                      <a:r>
                        <a:rPr lang="zh-CN" sz="2000" b="1" kern="100" dirty="0"/>
                        <a:t>接受顾客订单</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顾客订货单、销售单</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销售单管理部门</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销售交易的发生</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a:t>顾客名单已被授权批准</a:t>
                      </a:r>
                      <a:endParaRPr lang="zh-CN" sz="2000" b="1" kern="100">
                        <a:latin typeface="Times New Roman"/>
                        <a:ea typeface="宋体"/>
                        <a:cs typeface="Times New Roman"/>
                      </a:endParaRPr>
                    </a:p>
                  </a:txBody>
                  <a:tcPr marL="68580" marR="68580" marT="0" marB="0"/>
                </a:tc>
              </a:tr>
              <a:tr h="685804">
                <a:tc>
                  <a:txBody>
                    <a:bodyPr/>
                    <a:lstStyle/>
                    <a:p>
                      <a:pPr algn="just">
                        <a:spcAft>
                          <a:spcPts val="0"/>
                        </a:spcAft>
                      </a:pPr>
                      <a:r>
                        <a:rPr lang="en-US" sz="2000" b="1" kern="100"/>
                        <a:t>.</a:t>
                      </a:r>
                      <a:r>
                        <a:rPr lang="zh-CN" sz="2000" b="1" kern="100"/>
                        <a:t>批准赊销信用</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dirty="0"/>
                        <a:t>销售单</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信用管理部门</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应收账款净额的计价和分摊</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a:t>信用管理部门签署意见</a:t>
                      </a:r>
                      <a:endParaRPr lang="zh-CN" sz="2000" b="1" kern="100">
                        <a:latin typeface="Times New Roman"/>
                        <a:ea typeface="宋体"/>
                        <a:cs typeface="Times New Roman"/>
                      </a:endParaRPr>
                    </a:p>
                  </a:txBody>
                  <a:tcPr marL="68580" marR="68580" marT="0" marB="0"/>
                </a:tc>
              </a:tr>
              <a:tr h="685804">
                <a:tc>
                  <a:txBody>
                    <a:bodyPr/>
                    <a:lstStyle/>
                    <a:p>
                      <a:pPr algn="just">
                        <a:spcAft>
                          <a:spcPts val="0"/>
                        </a:spcAft>
                      </a:pPr>
                      <a:r>
                        <a:rPr lang="zh-CN" sz="2000" b="1" kern="100"/>
                        <a:t>按销售单供货</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a:t>销售单</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dirty="0"/>
                        <a:t>仓库</a:t>
                      </a:r>
                      <a:endParaRPr lang="zh-CN" sz="2000" b="1" kern="100" dirty="0">
                        <a:latin typeface="Times New Roman"/>
                        <a:ea typeface="宋体"/>
                        <a:cs typeface="Times New Roman"/>
                      </a:endParaRPr>
                    </a:p>
                  </a:txBody>
                  <a:tcPr marL="68580" marR="68580" marT="0" marB="0"/>
                </a:tc>
                <a:tc>
                  <a:txBody>
                    <a:bodyPr/>
                    <a:lstStyle/>
                    <a:p>
                      <a:pPr algn="just">
                        <a:spcAft>
                          <a:spcPts val="0"/>
                        </a:spcAft>
                      </a:pPr>
                      <a:endParaRPr lang="en-US"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收到经过批准的销货单才供货</a:t>
                      </a:r>
                      <a:endParaRPr lang="zh-CN" sz="2000" b="1" kern="100" dirty="0">
                        <a:latin typeface="Times New Roman"/>
                        <a:ea typeface="宋体"/>
                        <a:cs typeface="Times New Roman"/>
                      </a:endParaRPr>
                    </a:p>
                  </a:txBody>
                  <a:tcPr marL="68580" marR="68580" marT="0" marB="0"/>
                </a:tc>
              </a:tr>
              <a:tr h="685804">
                <a:tc>
                  <a:txBody>
                    <a:bodyPr/>
                    <a:lstStyle/>
                    <a:p>
                      <a:pPr algn="just">
                        <a:spcAft>
                          <a:spcPts val="0"/>
                        </a:spcAft>
                      </a:pPr>
                      <a:r>
                        <a:rPr lang="zh-CN" sz="2000" b="1" kern="100"/>
                        <a:t>按销售单装运货物</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a:t>销售单、发运凭证</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a:t>装运部门</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dirty="0"/>
                        <a:t>销售交易的发生、完整性</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供货和运货职能相分离</a:t>
                      </a:r>
                      <a:endParaRPr lang="zh-CN" sz="2000" b="1" kern="100" dirty="0">
                        <a:latin typeface="Times New Roman"/>
                        <a:ea typeface="宋体"/>
                        <a:cs typeface="Times New Roman"/>
                      </a:endParaRPr>
                    </a:p>
                  </a:txBody>
                  <a:tcPr marL="68580" marR="68580" marT="0" marB="0"/>
                </a:tc>
              </a:tr>
              <a:tr h="342903">
                <a:tc>
                  <a:txBody>
                    <a:bodyPr/>
                    <a:lstStyle/>
                    <a:p>
                      <a:pPr algn="just">
                        <a:spcAft>
                          <a:spcPts val="0"/>
                        </a:spcAft>
                      </a:pPr>
                      <a:r>
                        <a:rPr lang="zh-CN" sz="2000" b="1" kern="100"/>
                        <a:t>主要业务活动</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a:t>相关凭证、账户</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a:t>相关部门</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a:t>相关认定</a:t>
                      </a:r>
                      <a:endParaRPr lang="zh-CN" sz="2000" b="1" kern="100">
                        <a:latin typeface="Times New Roman"/>
                        <a:ea typeface="宋体"/>
                        <a:cs typeface="Times New Roman"/>
                      </a:endParaRPr>
                    </a:p>
                  </a:txBody>
                  <a:tcPr marL="68580" marR="68580" marT="0" marB="0"/>
                </a:tc>
                <a:tc>
                  <a:txBody>
                    <a:bodyPr/>
                    <a:lstStyle/>
                    <a:p>
                      <a:pPr algn="just">
                        <a:spcAft>
                          <a:spcPts val="0"/>
                        </a:spcAft>
                      </a:pPr>
                      <a:r>
                        <a:rPr lang="zh-CN" sz="2000" b="1" kern="100" dirty="0"/>
                        <a:t>重要控制点</a:t>
                      </a:r>
                      <a:endParaRPr lang="zh-CN" sz="2000" b="1" kern="100" dirty="0">
                        <a:latin typeface="Times New Roman"/>
                        <a:ea typeface="宋体"/>
                        <a:cs typeface="Times New Roman"/>
                      </a:endParaRPr>
                    </a:p>
                  </a:txBody>
                  <a:tcPr marL="68580" marR="68580" marT="0" marB="0"/>
                </a:tc>
              </a:tr>
            </a:tbl>
          </a:graphicData>
        </a:graphic>
      </p:graphicFrame>
      <p:sp>
        <p:nvSpPr>
          <p:cNvPr id="5" name="Rectangle 3"/>
          <p:cNvSpPr txBox="1">
            <a:spLocks noChangeArrowheads="1"/>
          </p:cNvSpPr>
          <p:nvPr/>
        </p:nvSpPr>
        <p:spPr bwMode="auto">
          <a:xfrm>
            <a:off x="1090012" y="327377"/>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fontAlgn="base">
              <a:spcBef>
                <a:spcPct val="0"/>
              </a:spcBef>
              <a:spcAft>
                <a:spcPct val="0"/>
              </a:spcAft>
            </a:pPr>
            <a:r>
              <a:rPr lang="zh-CN" altLang="en-US" sz="2800" b="1" dirty="0" smtClean="0">
                <a:solidFill>
                  <a:schemeClr val="bg1"/>
                </a:solidFill>
                <a:latin typeface="Times New Roman" pitchFamily="18" charset="0"/>
                <a:ea typeface="宋体" pitchFamily="2" charset="-122"/>
                <a:cs typeface="Times New Roman" pitchFamily="18" charset="0"/>
              </a:rPr>
              <a:t>销售与收款循环中的各种关系</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285720" y="1500174"/>
          <a:ext cx="8501121" cy="4145280"/>
        </p:xfrm>
        <a:graphic>
          <a:graphicData uri="http://schemas.openxmlformats.org/drawingml/2006/table">
            <a:tbl>
              <a:tblPr>
                <a:tableStyleId>{16D9F66E-5EB9-4882-86FB-DCBF35E3C3E4}</a:tableStyleId>
              </a:tblPr>
              <a:tblGrid>
                <a:gridCol w="1699825"/>
                <a:gridCol w="1999090"/>
                <a:gridCol w="1256913"/>
                <a:gridCol w="1795590"/>
                <a:gridCol w="1749703"/>
              </a:tblGrid>
              <a:tr h="0">
                <a:tc>
                  <a:txBody>
                    <a:bodyPr/>
                    <a:lstStyle/>
                    <a:p>
                      <a:pPr algn="just">
                        <a:spcAft>
                          <a:spcPts val="0"/>
                        </a:spcAft>
                      </a:pPr>
                      <a:r>
                        <a:rPr lang="zh-CN" sz="2000" b="1" kern="100" dirty="0"/>
                        <a:t>主要业务活动</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相关凭证、账户</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相关部门</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相关认定</a:t>
                      </a:r>
                      <a:endParaRPr lang="zh-CN" sz="2000" b="1" kern="100" dirty="0">
                        <a:latin typeface="Times New Roman"/>
                        <a:ea typeface="宋体"/>
                        <a:cs typeface="Times New Roman"/>
                      </a:endParaRPr>
                    </a:p>
                  </a:txBody>
                  <a:tcPr marL="68580" marR="68580" marT="0" marB="0"/>
                </a:tc>
                <a:tc>
                  <a:txBody>
                    <a:bodyPr/>
                    <a:lstStyle/>
                    <a:p>
                      <a:pPr algn="just">
                        <a:spcAft>
                          <a:spcPts val="0"/>
                        </a:spcAft>
                      </a:pPr>
                      <a:r>
                        <a:rPr lang="zh-CN" sz="2000" b="1" kern="100" dirty="0"/>
                        <a:t>重要控制点</a:t>
                      </a:r>
                      <a:endParaRPr lang="zh-CN" sz="2000" b="1" kern="100" dirty="0">
                        <a:latin typeface="Times New Roman"/>
                        <a:ea typeface="宋体"/>
                        <a:cs typeface="Times New Roman"/>
                      </a:endParaRPr>
                    </a:p>
                  </a:txBody>
                  <a:tcPr marL="68580" marR="68580" marT="0" marB="0"/>
                </a:tc>
              </a:tr>
              <a:tr h="0">
                <a:tc>
                  <a:txBody>
                    <a:bodyPr/>
                    <a:lstStyle/>
                    <a:p>
                      <a:pPr marL="0" algn="just" defTabSz="914400" rtl="0" eaLnBrk="1" latinLnBrk="0" hangingPunct="1">
                        <a:spcAft>
                          <a:spcPts val="0"/>
                        </a:spcAft>
                      </a:pPr>
                      <a:r>
                        <a:rPr lang="zh-CN" sz="1800" b="1" kern="100" dirty="0"/>
                        <a:t>记录销售</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销售发票及附件、转账凭证、收款凭证、销售明细账、应收账款明细账、库存现金和银行存款日记账</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会计部门</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发生、完整性、计价和分摊</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销售发票连续编号、记录销售和处理销售职能分离、定期独立检查并向顾客寄送对账单</a:t>
                      </a:r>
                      <a:endParaRPr lang="zh-CN" sz="1800" b="1" kern="100" dirty="0">
                        <a:solidFill>
                          <a:schemeClr val="dk1"/>
                        </a:solidFill>
                        <a:latin typeface="+mn-lt"/>
                        <a:ea typeface="+mn-ea"/>
                        <a:cs typeface="+mn-cs"/>
                      </a:endParaRPr>
                    </a:p>
                  </a:txBody>
                  <a:tcPr marL="68580" marR="68580" marT="0" marB="0"/>
                </a:tc>
              </a:tr>
              <a:tr h="0">
                <a:tc>
                  <a:txBody>
                    <a:bodyPr/>
                    <a:lstStyle/>
                    <a:p>
                      <a:pPr marL="0" algn="just" defTabSz="914400" rtl="0" eaLnBrk="1" latinLnBrk="0" hangingPunct="1">
                        <a:spcAft>
                          <a:spcPts val="0"/>
                        </a:spcAft>
                      </a:pPr>
                      <a:r>
                        <a:rPr lang="zh-CN" sz="1800" b="1" kern="100"/>
                        <a:t>办理和登记库存现金及银行存款日记账</a:t>
                      </a:r>
                      <a:endParaRPr lang="zh-CN" sz="1800" b="1" kern="10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汇款通知书、收款凭证、库存现金和银行存款日记账</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会计部门</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发生、完整性、计价和分摊</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利用汇款通知书加强货币资金控制</a:t>
                      </a:r>
                      <a:endParaRPr lang="zh-CN" sz="1800" b="1" kern="100" dirty="0">
                        <a:solidFill>
                          <a:schemeClr val="dk1"/>
                        </a:solidFill>
                        <a:latin typeface="+mn-lt"/>
                        <a:ea typeface="+mn-ea"/>
                        <a:cs typeface="+mn-cs"/>
                      </a:endParaRPr>
                    </a:p>
                  </a:txBody>
                  <a:tcPr marL="68580" marR="68580" marT="0" marB="0"/>
                </a:tc>
              </a:tr>
              <a:tr h="0">
                <a:tc>
                  <a:txBody>
                    <a:bodyPr/>
                    <a:lstStyle/>
                    <a:p>
                      <a:pPr marL="0" algn="just" defTabSz="914400" rtl="0" eaLnBrk="1" latinLnBrk="0" hangingPunct="1">
                        <a:spcAft>
                          <a:spcPts val="0"/>
                        </a:spcAft>
                      </a:pPr>
                      <a:r>
                        <a:rPr lang="en-US" sz="1800" b="1" kern="100"/>
                        <a:t>.</a:t>
                      </a:r>
                      <a:r>
                        <a:rPr lang="zh-CN" sz="1800" b="1" kern="100"/>
                        <a:t>办理和记录销货退回以及销售折扣与折让</a:t>
                      </a:r>
                      <a:endParaRPr lang="zh-CN" sz="1800" b="1" kern="10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a:t>贷项通知单</a:t>
                      </a:r>
                      <a:endParaRPr lang="zh-CN" sz="1800" b="1" kern="10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会计部门、仓库</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发生、完整性、计价和分摊</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必须经授权处理，分别控制是物流和会计处理</a:t>
                      </a:r>
                      <a:endParaRPr lang="zh-CN" sz="1800" b="1" kern="100" dirty="0">
                        <a:solidFill>
                          <a:schemeClr val="dk1"/>
                        </a:solidFill>
                        <a:latin typeface="+mn-lt"/>
                        <a:ea typeface="+mn-ea"/>
                        <a:cs typeface="+mn-cs"/>
                      </a:endParaRPr>
                    </a:p>
                  </a:txBody>
                  <a:tcPr marL="68580" marR="68580" marT="0" marB="0"/>
                </a:tc>
              </a:tr>
              <a:tr h="0">
                <a:tc>
                  <a:txBody>
                    <a:bodyPr/>
                    <a:lstStyle/>
                    <a:p>
                      <a:pPr marL="0" algn="just" defTabSz="914400" rtl="0" eaLnBrk="1" latinLnBrk="0" hangingPunct="1">
                        <a:spcAft>
                          <a:spcPts val="0"/>
                        </a:spcAft>
                      </a:pPr>
                      <a:r>
                        <a:rPr lang="zh-CN" sz="1800" b="1" kern="100" dirty="0"/>
                        <a:t>注销坏账</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坏账审批表</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赊销部门、会计部门</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计价和分摊</a:t>
                      </a:r>
                      <a:endParaRPr lang="zh-CN" sz="1800" b="1" kern="100" dirty="0">
                        <a:solidFill>
                          <a:schemeClr val="dk1"/>
                        </a:solidFill>
                        <a:latin typeface="+mn-lt"/>
                        <a:ea typeface="+mn-ea"/>
                        <a:cs typeface="+mn-cs"/>
                      </a:endParaRPr>
                    </a:p>
                  </a:txBody>
                  <a:tcPr marL="68580" marR="68580" marT="0" marB="0"/>
                </a:tc>
                <a:tc>
                  <a:txBody>
                    <a:bodyPr/>
                    <a:lstStyle/>
                    <a:p>
                      <a:pPr marL="0" algn="just" defTabSz="914400" rtl="0" eaLnBrk="1" latinLnBrk="0" hangingPunct="1">
                        <a:spcAft>
                          <a:spcPts val="0"/>
                        </a:spcAft>
                      </a:pPr>
                      <a:r>
                        <a:rPr lang="zh-CN" sz="1800" b="1" kern="100" dirty="0"/>
                        <a:t>审批后及时作会计调整</a:t>
                      </a:r>
                      <a:endParaRPr lang="zh-CN" sz="1800" b="1" kern="100" dirty="0">
                        <a:solidFill>
                          <a:schemeClr val="dk1"/>
                        </a:solidFill>
                        <a:latin typeface="+mn-lt"/>
                        <a:ea typeface="+mn-ea"/>
                        <a:cs typeface="+mn-cs"/>
                      </a:endParaRPr>
                    </a:p>
                  </a:txBody>
                  <a:tcPr marL="68580" marR="68580" marT="0" marB="0"/>
                </a:tc>
              </a:tr>
            </a:tbl>
          </a:graphicData>
        </a:graphic>
      </p:graphicFrame>
      <p:sp>
        <p:nvSpPr>
          <p:cNvPr id="5" name="Rectangle 3"/>
          <p:cNvSpPr txBox="1">
            <a:spLocks noChangeArrowheads="1"/>
          </p:cNvSpPr>
          <p:nvPr/>
        </p:nvSpPr>
        <p:spPr bwMode="auto">
          <a:xfrm>
            <a:off x="1090012" y="327377"/>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fontAlgn="base">
              <a:spcBef>
                <a:spcPct val="0"/>
              </a:spcBef>
              <a:spcAft>
                <a:spcPct val="0"/>
              </a:spcAft>
            </a:pPr>
            <a:r>
              <a:rPr lang="zh-CN" altLang="en-US" sz="2800" b="1" dirty="0" smtClean="0">
                <a:solidFill>
                  <a:schemeClr val="bg1"/>
                </a:solidFill>
                <a:latin typeface="Times New Roman" pitchFamily="18" charset="0"/>
                <a:ea typeface="宋体" pitchFamily="2" charset="-122"/>
                <a:cs typeface="Times New Roman" pitchFamily="18" charset="0"/>
              </a:rPr>
              <a:t>销售与收款循环中的各种关系</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668656" y="2599090"/>
            <a:ext cx="5988122" cy="553156"/>
          </a:xfrm>
          <a:prstGeom prst="rect">
            <a:avLst/>
          </a:prstGeom>
          <a:solidFill>
            <a:srgbClr val="FFCC66"/>
          </a:solidFill>
          <a:ln w="12700">
            <a:solidFill>
              <a:schemeClr val="bg2"/>
            </a:solidFill>
            <a:miter lim="800000"/>
          </a:ln>
          <a:effectLst>
            <a:outerShdw dist="71842" dir="2700000" algn="ctr" rotWithShape="0">
              <a:schemeClr val="tx1"/>
            </a:outerShdw>
          </a:effectLst>
        </p:spPr>
        <p:txBody>
          <a:bodyPr lIns="90488" tIns="44450" rIns="90488" bIns="44450" anchor="b">
            <a:normAutofit/>
          </a:bodyPr>
          <a:lstStyle/>
          <a:p>
            <a:r>
              <a:rPr lang="zh-CN" altLang="en-US" sz="2800" b="1" dirty="0" smtClean="0"/>
              <a:t>第二节    销售与收款循环的风险评估</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矩形 12"/>
          <p:cNvSpPr/>
          <p:nvPr/>
        </p:nvSpPr>
        <p:spPr>
          <a:xfrm>
            <a:off x="1142976" y="2143116"/>
            <a:ext cx="7143800" cy="2469905"/>
          </a:xfrm>
          <a:prstGeom prst="rect">
            <a:avLst/>
          </a:prstGeom>
        </p:spPr>
        <p:txBody>
          <a:bodyPr wrap="square" lIns="68570" tIns="34289" rIns="68570" bIns="34289">
            <a:spAutoFit/>
          </a:bodyPr>
          <a:lstStyle/>
          <a:p>
            <a:pPr indent="457200" defTabSz="685681">
              <a:lnSpc>
                <a:spcPct val="130000"/>
              </a:lnSpc>
            </a:pPr>
            <a:r>
              <a:rPr lang="zh-CN" altLang="en-US" sz="2000" dirty="0" smtClean="0">
                <a:solidFill>
                  <a:srgbClr val="0070C0"/>
                </a:solidFill>
                <a:latin typeface="微软雅黑" panose="020B0503020204020204" pitchFamily="34" charset="-122"/>
                <a:ea typeface="微软雅黑" panose="020B0503020204020204" pitchFamily="34" charset="-122"/>
              </a:rPr>
              <a:t>在实施控制测试和实质性程序之前，注册会计师需要了解被审计单位销售与收款交易和相关余额的内部控制的设计、执行情况，评估认定层次的财务报表重大错报风险，</a:t>
            </a:r>
            <a:r>
              <a:rPr lang="zh-CN" altLang="en-US" sz="2000" dirty="0" smtClean="0">
                <a:solidFill>
                  <a:prstClr val="black">
                    <a:lumMod val="75000"/>
                    <a:lumOff val="25000"/>
                  </a:prstClr>
                </a:solidFill>
                <a:latin typeface="微软雅黑" panose="020B0503020204020204" pitchFamily="34" charset="-122"/>
                <a:ea typeface="微软雅黑" panose="020B0503020204020204" pitchFamily="34" charset="-122"/>
              </a:rPr>
              <a:t>并对被审计单位特殊的交易活动和可能影响财务报表真实反映的事项保持职业怀疑。这将影响到注册会计师决定采取何种适当的审计方法</a:t>
            </a:r>
          </a:p>
        </p:txBody>
      </p:sp>
      <p:sp>
        <p:nvSpPr>
          <p:cNvPr id="14" name="文本框 13"/>
          <p:cNvSpPr txBox="1"/>
          <p:nvPr/>
        </p:nvSpPr>
        <p:spPr>
          <a:xfrm>
            <a:off x="3143240" y="1142984"/>
            <a:ext cx="3150632" cy="523220"/>
          </a:xfrm>
          <a:prstGeom prst="rect">
            <a:avLst/>
          </a:prstGeom>
          <a:noFill/>
        </p:spPr>
        <p:txBody>
          <a:bodyPr wrap="square" rtlCol="0">
            <a:spAutoFit/>
          </a:bodyPr>
          <a:lstStyle/>
          <a:p>
            <a:r>
              <a:rPr lang="zh-CN" altLang="en-US" sz="2800" b="1" dirty="0" smtClean="0">
                <a:solidFill>
                  <a:srgbClr val="0070C0"/>
                </a:solidFill>
                <a:latin typeface="微软雅黑" panose="020B0503020204020204" pitchFamily="34" charset="-122"/>
                <a:ea typeface="微软雅黑" panose="020B0503020204020204" pitchFamily="34" charset="-122"/>
              </a:rPr>
              <a:t>评估重大错报风险</a:t>
            </a:r>
            <a:endParaRPr lang="zh-CN" altLang="en-US" sz="2800" b="1" dirty="0">
              <a:solidFill>
                <a:srgbClr val="0070C0"/>
              </a:solidFill>
              <a:latin typeface="微软雅黑" panose="020B0503020204020204" pitchFamily="34" charset="-122"/>
              <a:ea typeface="微软雅黑" panose="020B0503020204020204" pitchFamily="34" charset="-122"/>
            </a:endParaRPr>
          </a:p>
        </p:txBody>
      </p:sp>
      <p:grpSp>
        <p:nvGrpSpPr>
          <p:cNvPr id="2" name="组合 20"/>
          <p:cNvGrpSpPr/>
          <p:nvPr/>
        </p:nvGrpSpPr>
        <p:grpSpPr>
          <a:xfrm>
            <a:off x="4672012" y="5084645"/>
            <a:ext cx="1793081" cy="1773357"/>
            <a:chOff x="6229349" y="5084644"/>
            <a:chExt cx="2390774" cy="1773357"/>
          </a:xfrm>
        </p:grpSpPr>
        <p:sp>
          <p:nvSpPr>
            <p:cNvPr id="15" name="矩形 14"/>
            <p:cNvSpPr/>
            <p:nvPr/>
          </p:nvSpPr>
          <p:spPr>
            <a:xfrm>
              <a:off x="6229349"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6819900"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229349" y="5675763"/>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6819900" y="5084644"/>
              <a:ext cx="590551" cy="59055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7410451" y="6267450"/>
              <a:ext cx="590551" cy="59055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8029572" y="5722251"/>
              <a:ext cx="590551" cy="590551"/>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标题 25"/>
          <p:cNvSpPr txBox="1">
            <a:spLocks/>
          </p:cNvSpPr>
          <p:nvPr/>
        </p:nvSpPr>
        <p:spPr>
          <a:xfrm>
            <a:off x="246460" y="200025"/>
            <a:ext cx="4132071" cy="620888"/>
          </a:xfrm>
          <a:prstGeom prst="rect">
            <a:avLst/>
          </a:prstGeom>
          <a:solidFill>
            <a:schemeClr val="accent5">
              <a:lumMod val="75000"/>
            </a:schemeClr>
          </a:solidFill>
          <a:effectLst>
            <a:innerShdw blurRad="63500" dist="50800" dir="27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a:normAutofit fontScale="97500"/>
          </a:bodyPr>
          <a:lstStyle/>
          <a:p>
            <a:pPr algn="ctr"/>
            <a:r>
              <a:rPr lang="zh-CN" altLang="en-US" sz="3200" b="1" dirty="0" smtClean="0">
                <a:solidFill>
                  <a:schemeClr val="bg1"/>
                </a:solidFill>
              </a:rPr>
              <a:t>风险评估</a:t>
            </a:r>
          </a:p>
          <a:p>
            <a:endParaRPr lang="zh-CN" altLang="en-US" sz="3200" b="1" dirty="0" smtClean="0">
              <a:solidFill>
                <a:schemeClr val="bg1"/>
              </a:solidFill>
            </a:endParaRPr>
          </a:p>
          <a:p>
            <a:endParaRPr lang="zh-CN" altLang="en-US" sz="3200" b="1" dirty="0" smtClean="0">
              <a:solidFill>
                <a:schemeClr val="bg1"/>
              </a:solidFill>
            </a:endParaRPr>
          </a:p>
          <a:p>
            <a:endParaRPr lang="zh-CN" altLang="en-US" sz="3200" b="1" dirty="0" smtClean="0">
              <a:solidFill>
                <a:schemeClr val="bg1"/>
              </a:solidFill>
            </a:endParaRPr>
          </a:p>
        </p:txBody>
      </p:sp>
    </p:spTree>
    <p:extLst>
      <p:ext uri="{BB962C8B-B14F-4D97-AF65-F5344CB8AC3E}">
        <p14:creationId xmlns:p14="http://schemas.microsoft.com/office/powerpoint/2010/main" xmlns="" val="1539265580"/>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from="(-#ppt_w/2)" to="(#ppt_x)" calcmode="lin" valueType="num">
                                      <p:cBhvr>
                                        <p:cTn id="7" dur="600" fill="hold">
                                          <p:stCondLst>
                                            <p:cond delay="0"/>
                                          </p:stCondLst>
                                        </p:cTn>
                                        <p:tgtEl>
                                          <p:spTgt spid="14"/>
                                        </p:tgtEl>
                                        <p:attrNameLst>
                                          <p:attrName>ppt_x</p:attrName>
                                        </p:attrNameLst>
                                      </p:cBhvr>
                                    </p:anim>
                                    <p:anim from="0" to="-1.0" calcmode="lin" valueType="num">
                                      <p:cBhvr>
                                        <p:cTn id="8" dur="200" decel="50000" autoRev="1" fill="hold">
                                          <p:stCondLst>
                                            <p:cond delay="600"/>
                                          </p:stCondLst>
                                        </p:cTn>
                                        <p:tgtEl>
                                          <p:spTgt spid="14"/>
                                        </p:tgtEl>
                                        <p:attrNameLst>
                                          <p:attrName>xshear</p:attrName>
                                        </p:attrNameLst>
                                      </p:cBhvr>
                                    </p:anim>
                                    <p:animScale>
                                      <p:cBhvr>
                                        <p:cTn id="9" dur="200" decel="100000" autoRev="1" fill="hold">
                                          <p:stCondLst>
                                            <p:cond delay="600"/>
                                          </p:stCondLst>
                                        </p:cTn>
                                        <p:tgtEl>
                                          <p:spTgt spid="14"/>
                                        </p:tgtEl>
                                      </p:cBhvr>
                                      <p:from x="100000" y="100000"/>
                                      <p:to x="80000" y="100000"/>
                                    </p:animScale>
                                    <p:anim by="(#ppt_h/3+#ppt_w*0.1)" calcmode="lin" valueType="num">
                                      <p:cBhvr additive="sum">
                                        <p:cTn id="10" dur="200" decel="100000" autoRev="1" fill="hold">
                                          <p:stCondLst>
                                            <p:cond delay="600"/>
                                          </p:stCondLst>
                                        </p:cTn>
                                        <p:tgtEl>
                                          <p:spTgt spid="1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checkerboard(across)">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文本框 13"/>
          <p:cNvSpPr txBox="1"/>
          <p:nvPr/>
        </p:nvSpPr>
        <p:spPr>
          <a:xfrm>
            <a:off x="2357422" y="1142984"/>
            <a:ext cx="4500594" cy="523220"/>
          </a:xfrm>
          <a:prstGeom prst="rect">
            <a:avLst/>
          </a:prstGeom>
          <a:noFill/>
        </p:spPr>
        <p:txBody>
          <a:bodyPr wrap="square" rtlCol="0">
            <a:spAutoFit/>
          </a:bodyPr>
          <a:lstStyle/>
          <a:p>
            <a:pPr lvl="0" indent="277813" fontAlgn="base">
              <a:spcBef>
                <a:spcPct val="0"/>
              </a:spcBef>
              <a:spcAft>
                <a:spcPct val="0"/>
              </a:spcAft>
            </a:pPr>
            <a:r>
              <a:rPr lang="zh-CN" altLang="en-US" sz="2800" b="1" dirty="0" smtClean="0">
                <a:latin typeface="Times New Roman" pitchFamily="18" charset="0"/>
                <a:ea typeface="宋体" pitchFamily="2" charset="-122"/>
                <a:cs typeface="Times New Roman" pitchFamily="18" charset="0"/>
              </a:rPr>
              <a:t>重大错报风险及认定表</a:t>
            </a:r>
            <a:endParaRPr lang="zh-CN" altLang="en-US" sz="5400" dirty="0" smtClean="0">
              <a:latin typeface="Arial" pitchFamily="34" charset="0"/>
              <a:ea typeface="宋体" pitchFamily="2" charset="-122"/>
              <a:cs typeface="宋体" pitchFamily="2" charset="-122"/>
            </a:endParaRPr>
          </a:p>
        </p:txBody>
      </p:sp>
      <p:grpSp>
        <p:nvGrpSpPr>
          <p:cNvPr id="2" name="组合 20"/>
          <p:cNvGrpSpPr/>
          <p:nvPr/>
        </p:nvGrpSpPr>
        <p:grpSpPr>
          <a:xfrm>
            <a:off x="4672012" y="5084645"/>
            <a:ext cx="1793081" cy="1773357"/>
            <a:chOff x="6229349" y="5084644"/>
            <a:chExt cx="2390774" cy="1773357"/>
          </a:xfrm>
        </p:grpSpPr>
        <p:sp>
          <p:nvSpPr>
            <p:cNvPr id="15" name="矩形 14"/>
            <p:cNvSpPr/>
            <p:nvPr/>
          </p:nvSpPr>
          <p:spPr>
            <a:xfrm>
              <a:off x="6229349"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6819900"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229349" y="5675763"/>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6819900" y="5084644"/>
              <a:ext cx="590551" cy="59055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7410451" y="6267450"/>
              <a:ext cx="590551" cy="59055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8029572" y="5722251"/>
              <a:ext cx="590551" cy="590551"/>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标题 25"/>
          <p:cNvSpPr txBox="1">
            <a:spLocks/>
          </p:cNvSpPr>
          <p:nvPr/>
        </p:nvSpPr>
        <p:spPr>
          <a:xfrm>
            <a:off x="246460" y="200025"/>
            <a:ext cx="4132071" cy="620888"/>
          </a:xfrm>
          <a:prstGeom prst="rect">
            <a:avLst/>
          </a:prstGeom>
          <a:solidFill>
            <a:schemeClr val="accent5">
              <a:lumMod val="75000"/>
            </a:schemeClr>
          </a:solidFill>
          <a:effectLst>
            <a:innerShdw blurRad="63500" dist="50800" dir="27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a:normAutofit fontScale="97500"/>
          </a:bodyPr>
          <a:lstStyle/>
          <a:p>
            <a:pPr algn="ctr"/>
            <a:r>
              <a:rPr lang="zh-CN" altLang="en-US" sz="3200" b="1" dirty="0" smtClean="0">
                <a:solidFill>
                  <a:schemeClr val="bg1"/>
                </a:solidFill>
              </a:rPr>
              <a:t>风险评估</a:t>
            </a:r>
          </a:p>
          <a:p>
            <a:endParaRPr lang="zh-CN" altLang="en-US" sz="3200" b="1" dirty="0" smtClean="0">
              <a:solidFill>
                <a:schemeClr val="bg1"/>
              </a:solidFill>
            </a:endParaRPr>
          </a:p>
          <a:p>
            <a:endParaRPr lang="zh-CN" altLang="en-US" sz="3200" b="1" dirty="0" smtClean="0">
              <a:solidFill>
                <a:schemeClr val="bg1"/>
              </a:solidFill>
            </a:endParaRPr>
          </a:p>
          <a:p>
            <a:endParaRPr lang="zh-CN" altLang="en-US" sz="3200" b="1" dirty="0" smtClean="0">
              <a:solidFill>
                <a:schemeClr val="bg1"/>
              </a:solidFill>
            </a:endParaRPr>
          </a:p>
        </p:txBody>
      </p:sp>
      <p:graphicFrame>
        <p:nvGraphicFramePr>
          <p:cNvPr id="12" name="表格 11"/>
          <p:cNvGraphicFramePr>
            <a:graphicFrameLocks noGrp="1"/>
          </p:cNvGraphicFramePr>
          <p:nvPr/>
        </p:nvGraphicFramePr>
        <p:xfrm>
          <a:off x="642910" y="1785928"/>
          <a:ext cx="7429552" cy="4114800"/>
        </p:xfrm>
        <a:graphic>
          <a:graphicData uri="http://schemas.openxmlformats.org/drawingml/2006/table">
            <a:tbl>
              <a:tblPr>
                <a:tableStyleId>{22838BEF-8BB2-4498-84A7-C5851F593DF1}</a:tableStyleId>
              </a:tblPr>
              <a:tblGrid>
                <a:gridCol w="3714776"/>
                <a:gridCol w="3714776"/>
              </a:tblGrid>
              <a:tr h="362331">
                <a:tc>
                  <a:txBody>
                    <a:bodyPr/>
                    <a:lstStyle/>
                    <a:p>
                      <a:pPr indent="276860" algn="just">
                        <a:lnSpc>
                          <a:spcPct val="150000"/>
                        </a:lnSpc>
                        <a:spcAft>
                          <a:spcPts val="0"/>
                        </a:spcAft>
                      </a:pPr>
                      <a:r>
                        <a:rPr lang="zh-CN" sz="2000" b="1" kern="100" spc="20" dirty="0"/>
                        <a:t>重大错报风险</a:t>
                      </a:r>
                      <a:endParaRPr lang="zh-CN" sz="2000" b="1" kern="100" dirty="0">
                        <a:latin typeface="Times New Roman"/>
                        <a:ea typeface="宋体"/>
                        <a:cs typeface="Times New Roman"/>
                      </a:endParaRPr>
                    </a:p>
                  </a:txBody>
                  <a:tcPr marL="68580" marR="68580" marT="0" marB="0"/>
                </a:tc>
                <a:tc>
                  <a:txBody>
                    <a:bodyPr/>
                    <a:lstStyle/>
                    <a:p>
                      <a:pPr indent="276860" algn="just">
                        <a:lnSpc>
                          <a:spcPct val="150000"/>
                        </a:lnSpc>
                        <a:spcAft>
                          <a:spcPts val="0"/>
                        </a:spcAft>
                      </a:pPr>
                      <a:r>
                        <a:rPr lang="zh-CN" sz="2000" b="1" kern="100" spc="20"/>
                        <a:t>相关财务报表项目及认定</a:t>
                      </a:r>
                      <a:endParaRPr lang="zh-CN" sz="2000" b="1" kern="100">
                        <a:latin typeface="Times New Roman"/>
                        <a:ea typeface="宋体"/>
                        <a:cs typeface="Times New Roman"/>
                      </a:endParaRPr>
                    </a:p>
                  </a:txBody>
                  <a:tcPr marL="68580" marR="68580" marT="0" marB="0"/>
                </a:tc>
              </a:tr>
              <a:tr h="777238">
                <a:tc>
                  <a:txBody>
                    <a:bodyPr/>
                    <a:lstStyle/>
                    <a:p>
                      <a:pPr indent="276860" algn="just">
                        <a:lnSpc>
                          <a:spcPct val="150000"/>
                        </a:lnSpc>
                        <a:spcAft>
                          <a:spcPts val="0"/>
                        </a:spcAft>
                      </a:pPr>
                      <a:r>
                        <a:rPr lang="en-US" sz="2000" b="1" kern="100" spc="20" dirty="0"/>
                        <a:t>1.</a:t>
                      </a:r>
                      <a:r>
                        <a:rPr lang="zh-CN" sz="2000" b="1" kern="100" spc="20" dirty="0"/>
                        <a:t>销售收入可能未真实发生</a:t>
                      </a:r>
                      <a:endParaRPr lang="zh-CN" sz="2000" b="1" kern="100" dirty="0">
                        <a:latin typeface="Times New Roman"/>
                        <a:ea typeface="宋体"/>
                        <a:cs typeface="Times New Roman"/>
                      </a:endParaRPr>
                    </a:p>
                  </a:txBody>
                  <a:tcPr marL="68580" marR="68580" marT="0" marB="0" anchor="ctr"/>
                </a:tc>
                <a:tc>
                  <a:txBody>
                    <a:bodyPr/>
                    <a:lstStyle/>
                    <a:p>
                      <a:pPr indent="276860" algn="just">
                        <a:lnSpc>
                          <a:spcPct val="150000"/>
                        </a:lnSpc>
                        <a:spcAft>
                          <a:spcPts val="0"/>
                        </a:spcAft>
                      </a:pPr>
                      <a:r>
                        <a:rPr lang="zh-CN" sz="2000" b="1" kern="100" spc="20"/>
                        <a:t>收入：发生</a:t>
                      </a:r>
                      <a:endParaRPr lang="zh-CN" sz="2000" b="1" kern="100"/>
                    </a:p>
                    <a:p>
                      <a:pPr indent="276860" algn="just">
                        <a:lnSpc>
                          <a:spcPct val="150000"/>
                        </a:lnSpc>
                        <a:spcAft>
                          <a:spcPts val="0"/>
                        </a:spcAft>
                      </a:pPr>
                      <a:r>
                        <a:rPr lang="zh-CN" sz="2000" b="1" kern="100" spc="20"/>
                        <a:t>应收账款：存在</a:t>
                      </a:r>
                      <a:endParaRPr lang="zh-CN" sz="2000" b="1" kern="100">
                        <a:latin typeface="Times New Roman"/>
                        <a:ea typeface="宋体"/>
                        <a:cs typeface="Times New Roman"/>
                      </a:endParaRPr>
                    </a:p>
                  </a:txBody>
                  <a:tcPr marL="68580" marR="68580" marT="0" marB="0"/>
                </a:tc>
              </a:tr>
              <a:tr h="367489">
                <a:tc>
                  <a:txBody>
                    <a:bodyPr/>
                    <a:lstStyle/>
                    <a:p>
                      <a:pPr indent="276860" algn="just">
                        <a:lnSpc>
                          <a:spcPct val="150000"/>
                        </a:lnSpc>
                        <a:spcAft>
                          <a:spcPts val="0"/>
                        </a:spcAft>
                      </a:pPr>
                      <a:r>
                        <a:rPr lang="en-US" sz="2000" b="1" kern="100" spc="20" dirty="0"/>
                        <a:t>2.</a:t>
                      </a:r>
                      <a:r>
                        <a:rPr lang="zh-CN" sz="2000" b="1" kern="100" spc="20" dirty="0"/>
                        <a:t>销售收入记录可能不完整</a:t>
                      </a:r>
                      <a:endParaRPr lang="zh-CN" sz="2000" b="1" kern="100" dirty="0">
                        <a:latin typeface="Times New Roman"/>
                        <a:ea typeface="宋体"/>
                        <a:cs typeface="Times New Roman"/>
                      </a:endParaRPr>
                    </a:p>
                  </a:txBody>
                  <a:tcPr marL="68580" marR="68580" marT="0" marB="0" anchor="ctr"/>
                </a:tc>
                <a:tc>
                  <a:txBody>
                    <a:bodyPr/>
                    <a:lstStyle/>
                    <a:p>
                      <a:pPr indent="276860" algn="just">
                        <a:lnSpc>
                          <a:spcPct val="150000"/>
                        </a:lnSpc>
                        <a:spcAft>
                          <a:spcPts val="0"/>
                        </a:spcAft>
                      </a:pPr>
                      <a:r>
                        <a:rPr lang="zh-CN" sz="2000" b="1" kern="100" spc="20"/>
                        <a:t>收入、应收账款：完整性</a:t>
                      </a:r>
                      <a:endParaRPr lang="zh-CN" sz="2000" b="1" kern="100">
                        <a:latin typeface="Times New Roman"/>
                        <a:ea typeface="宋体"/>
                        <a:cs typeface="Times New Roman"/>
                      </a:endParaRPr>
                    </a:p>
                  </a:txBody>
                  <a:tcPr marL="68580" marR="68580" marT="0" marB="0"/>
                </a:tc>
              </a:tr>
              <a:tr h="777238">
                <a:tc>
                  <a:txBody>
                    <a:bodyPr/>
                    <a:lstStyle/>
                    <a:p>
                      <a:pPr indent="276860" algn="just">
                        <a:lnSpc>
                          <a:spcPct val="150000"/>
                        </a:lnSpc>
                        <a:spcAft>
                          <a:spcPts val="0"/>
                        </a:spcAft>
                      </a:pPr>
                      <a:r>
                        <a:rPr lang="en-US" sz="2000" b="1" kern="100" spc="20" dirty="0"/>
                        <a:t>3.</a:t>
                      </a:r>
                      <a:r>
                        <a:rPr lang="zh-CN" sz="2000" b="1" kern="100" spc="20" dirty="0"/>
                        <a:t>期末收入交易可能未计入正确期间</a:t>
                      </a:r>
                      <a:endParaRPr lang="zh-CN" sz="2000" b="1" kern="100" dirty="0">
                        <a:latin typeface="Times New Roman"/>
                        <a:ea typeface="宋体"/>
                        <a:cs typeface="Times New Roman"/>
                      </a:endParaRPr>
                    </a:p>
                  </a:txBody>
                  <a:tcPr marL="68580" marR="68580" marT="0" marB="0" anchor="ctr"/>
                </a:tc>
                <a:tc>
                  <a:txBody>
                    <a:bodyPr/>
                    <a:lstStyle/>
                    <a:p>
                      <a:pPr indent="276860" algn="just">
                        <a:lnSpc>
                          <a:spcPct val="150000"/>
                        </a:lnSpc>
                        <a:spcAft>
                          <a:spcPts val="0"/>
                        </a:spcAft>
                      </a:pPr>
                      <a:r>
                        <a:rPr lang="zh-CN" sz="2000" b="1" kern="100" spc="20" dirty="0"/>
                        <a:t>收入：截止</a:t>
                      </a:r>
                      <a:endParaRPr lang="zh-CN" sz="2000" b="1" kern="100" dirty="0"/>
                    </a:p>
                    <a:p>
                      <a:pPr indent="276860" algn="just">
                        <a:lnSpc>
                          <a:spcPct val="150000"/>
                        </a:lnSpc>
                        <a:spcAft>
                          <a:spcPts val="0"/>
                        </a:spcAft>
                      </a:pPr>
                      <a:r>
                        <a:rPr lang="zh-CN" sz="2000" b="1" kern="100" spc="20" dirty="0"/>
                        <a:t>应收账款：存在、完整性</a:t>
                      </a:r>
                      <a:endParaRPr lang="zh-CN" sz="2000" b="1" kern="100" dirty="0">
                        <a:latin typeface="Times New Roman"/>
                        <a:ea typeface="宋体"/>
                        <a:cs typeface="Times New Roman"/>
                      </a:endParaRPr>
                    </a:p>
                  </a:txBody>
                  <a:tcPr marL="68580" marR="68580" marT="0" marB="0"/>
                </a:tc>
              </a:tr>
              <a:tr h="777238">
                <a:tc>
                  <a:txBody>
                    <a:bodyPr/>
                    <a:lstStyle/>
                    <a:p>
                      <a:pPr indent="276860" algn="just">
                        <a:lnSpc>
                          <a:spcPct val="150000"/>
                        </a:lnSpc>
                        <a:spcAft>
                          <a:spcPts val="0"/>
                        </a:spcAft>
                      </a:pPr>
                      <a:r>
                        <a:rPr lang="en-US" sz="2000" b="1" kern="100" spc="20"/>
                        <a:t>4.</a:t>
                      </a:r>
                      <a:r>
                        <a:rPr lang="zh-CN" sz="2000" b="1" kern="100" spc="20"/>
                        <a:t>发生的收入交易未能准确记录</a:t>
                      </a:r>
                      <a:endParaRPr lang="zh-CN" sz="2000" b="1" kern="100">
                        <a:latin typeface="Times New Roman"/>
                        <a:ea typeface="宋体"/>
                        <a:cs typeface="Times New Roman"/>
                      </a:endParaRPr>
                    </a:p>
                  </a:txBody>
                  <a:tcPr marL="68580" marR="68580" marT="0" marB="0" anchor="ctr"/>
                </a:tc>
                <a:tc>
                  <a:txBody>
                    <a:bodyPr/>
                    <a:lstStyle/>
                    <a:p>
                      <a:pPr indent="276860" algn="just">
                        <a:lnSpc>
                          <a:spcPct val="150000"/>
                        </a:lnSpc>
                        <a:spcAft>
                          <a:spcPts val="0"/>
                        </a:spcAft>
                      </a:pPr>
                      <a:r>
                        <a:rPr lang="zh-CN" sz="2000" b="1" kern="100" spc="20" dirty="0"/>
                        <a:t>收入：正确</a:t>
                      </a:r>
                      <a:endParaRPr lang="zh-CN" sz="2000" b="1" kern="100" dirty="0"/>
                    </a:p>
                    <a:p>
                      <a:pPr indent="276860" algn="just">
                        <a:lnSpc>
                          <a:spcPct val="150000"/>
                        </a:lnSpc>
                        <a:spcAft>
                          <a:spcPts val="0"/>
                        </a:spcAft>
                      </a:pPr>
                      <a:r>
                        <a:rPr lang="zh-CN" sz="2000" b="1" kern="100" spc="20" dirty="0"/>
                        <a:t>应收账款：计价和分摊</a:t>
                      </a:r>
                      <a:endParaRPr lang="zh-CN" sz="2000" b="1" kern="100" dirty="0">
                        <a:latin typeface="Times New Roman"/>
                        <a:ea typeface="宋体"/>
                        <a:cs typeface="Times New Roman"/>
                      </a:endParaRPr>
                    </a:p>
                  </a:txBody>
                  <a:tcPr marL="68580" marR="68580" marT="0" marB="0"/>
                </a:tc>
              </a:tr>
              <a:tr h="367489">
                <a:tc>
                  <a:txBody>
                    <a:bodyPr/>
                    <a:lstStyle/>
                    <a:p>
                      <a:pPr indent="276860" algn="just">
                        <a:lnSpc>
                          <a:spcPct val="150000"/>
                        </a:lnSpc>
                        <a:spcAft>
                          <a:spcPts val="0"/>
                        </a:spcAft>
                      </a:pPr>
                      <a:r>
                        <a:rPr lang="en-US" sz="2000" b="1" kern="100" spc="20"/>
                        <a:t>5.</a:t>
                      </a:r>
                      <a:r>
                        <a:rPr lang="zh-CN" sz="2000" b="1" kern="100" spc="20"/>
                        <a:t>应收账款坏账的计提不准确</a:t>
                      </a:r>
                      <a:endParaRPr lang="zh-CN" sz="2000" b="1" kern="100">
                        <a:latin typeface="Times New Roman"/>
                        <a:ea typeface="宋体"/>
                        <a:cs typeface="Times New Roman"/>
                      </a:endParaRPr>
                    </a:p>
                  </a:txBody>
                  <a:tcPr marL="68580" marR="68580" marT="0" marB="0" anchor="ctr"/>
                </a:tc>
                <a:tc>
                  <a:txBody>
                    <a:bodyPr/>
                    <a:lstStyle/>
                    <a:p>
                      <a:pPr indent="276860" algn="just">
                        <a:lnSpc>
                          <a:spcPct val="150000"/>
                        </a:lnSpc>
                        <a:spcAft>
                          <a:spcPts val="0"/>
                        </a:spcAft>
                      </a:pPr>
                      <a:r>
                        <a:rPr lang="zh-CN" sz="2000" b="1" kern="100" spc="20" dirty="0"/>
                        <a:t>应收账款：计价和分摊</a:t>
                      </a:r>
                      <a:endParaRPr lang="zh-CN" sz="2000" b="1" kern="100" dirty="0">
                        <a:latin typeface="Times New Roman"/>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xmlns="" val="1539265580"/>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from="(-#ppt_w/2)" to="(#ppt_x)" calcmode="lin" valueType="num">
                                      <p:cBhvr>
                                        <p:cTn id="7" dur="600" fill="hold">
                                          <p:stCondLst>
                                            <p:cond delay="0"/>
                                          </p:stCondLst>
                                        </p:cTn>
                                        <p:tgtEl>
                                          <p:spTgt spid="14"/>
                                        </p:tgtEl>
                                        <p:attrNameLst>
                                          <p:attrName>ppt_x</p:attrName>
                                        </p:attrNameLst>
                                      </p:cBhvr>
                                    </p:anim>
                                    <p:anim from="0" to="-1.0" calcmode="lin" valueType="num">
                                      <p:cBhvr>
                                        <p:cTn id="8" dur="200" decel="50000" autoRev="1" fill="hold">
                                          <p:stCondLst>
                                            <p:cond delay="600"/>
                                          </p:stCondLst>
                                        </p:cTn>
                                        <p:tgtEl>
                                          <p:spTgt spid="14"/>
                                        </p:tgtEl>
                                        <p:attrNameLst>
                                          <p:attrName>xshear</p:attrName>
                                        </p:attrNameLst>
                                      </p:cBhvr>
                                    </p:anim>
                                    <p:animScale>
                                      <p:cBhvr>
                                        <p:cTn id="9" dur="200" decel="100000" autoRev="1" fill="hold">
                                          <p:stCondLst>
                                            <p:cond delay="600"/>
                                          </p:stCondLst>
                                        </p:cTn>
                                        <p:tgtEl>
                                          <p:spTgt spid="14"/>
                                        </p:tgtEl>
                                      </p:cBhvr>
                                      <p:from x="100000" y="100000"/>
                                      <p:to x="80000" y="100000"/>
                                    </p:animScale>
                                    <p:anim by="(#ppt_h/3+#ppt_w*0.1)" calcmode="lin" valueType="num">
                                      <p:cBhvr additive="sum">
                                        <p:cTn id="10" dur="200" decel="100000" autoRev="1" fill="hold">
                                          <p:stCondLst>
                                            <p:cond delay="600"/>
                                          </p:stCondLst>
                                        </p:cTn>
                                        <p:tgtEl>
                                          <p:spTgt spid="1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组合 20"/>
          <p:cNvGrpSpPr/>
          <p:nvPr/>
        </p:nvGrpSpPr>
        <p:grpSpPr>
          <a:xfrm>
            <a:off x="4672012" y="5084645"/>
            <a:ext cx="1793081" cy="1773357"/>
            <a:chOff x="6229349" y="5084644"/>
            <a:chExt cx="2390774" cy="1773357"/>
          </a:xfrm>
        </p:grpSpPr>
        <p:sp>
          <p:nvSpPr>
            <p:cNvPr id="15" name="矩形 14"/>
            <p:cNvSpPr/>
            <p:nvPr/>
          </p:nvSpPr>
          <p:spPr>
            <a:xfrm>
              <a:off x="6229349"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6819900"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229349" y="5675763"/>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6819900" y="5084644"/>
              <a:ext cx="590551" cy="59055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7410451" y="6267450"/>
              <a:ext cx="590551" cy="59055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8029572" y="5722251"/>
              <a:ext cx="590551" cy="590551"/>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标题 25"/>
          <p:cNvSpPr txBox="1">
            <a:spLocks/>
          </p:cNvSpPr>
          <p:nvPr/>
        </p:nvSpPr>
        <p:spPr>
          <a:xfrm>
            <a:off x="246460" y="200025"/>
            <a:ext cx="4132071" cy="620888"/>
          </a:xfrm>
          <a:prstGeom prst="rect">
            <a:avLst/>
          </a:prstGeom>
          <a:solidFill>
            <a:schemeClr val="accent5">
              <a:lumMod val="75000"/>
            </a:schemeClr>
          </a:solidFill>
          <a:effectLst>
            <a:innerShdw blurRad="63500" dist="50800" dir="27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a:normAutofit fontScale="97500"/>
          </a:bodyPr>
          <a:lstStyle/>
          <a:p>
            <a:pPr algn="ctr"/>
            <a:r>
              <a:rPr lang="zh-CN" altLang="en-US" sz="3200" b="1" dirty="0" smtClean="0">
                <a:solidFill>
                  <a:schemeClr val="bg1"/>
                </a:solidFill>
              </a:rPr>
              <a:t>风险评估</a:t>
            </a:r>
          </a:p>
          <a:p>
            <a:endParaRPr lang="zh-CN" altLang="en-US" sz="3200" b="1" dirty="0" smtClean="0">
              <a:solidFill>
                <a:schemeClr val="bg1"/>
              </a:solidFill>
            </a:endParaRPr>
          </a:p>
          <a:p>
            <a:endParaRPr lang="zh-CN" altLang="en-US" sz="3200" b="1" dirty="0" smtClean="0">
              <a:solidFill>
                <a:schemeClr val="bg1"/>
              </a:solidFill>
            </a:endParaRPr>
          </a:p>
          <a:p>
            <a:endParaRPr lang="zh-CN" altLang="en-US" sz="3200" b="1" dirty="0" smtClean="0">
              <a:solidFill>
                <a:schemeClr val="bg1"/>
              </a:solidFill>
            </a:endParaRPr>
          </a:p>
        </p:txBody>
      </p:sp>
      <p:sp>
        <p:nvSpPr>
          <p:cNvPr id="30721" name="Rectangle 1"/>
          <p:cNvSpPr>
            <a:spLocks noChangeArrowheads="1"/>
          </p:cNvSpPr>
          <p:nvPr/>
        </p:nvSpPr>
        <p:spPr bwMode="auto">
          <a:xfrm>
            <a:off x="714348" y="1000108"/>
            <a:ext cx="8072494"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6225" algn="l" defTabSz="914400" rtl="0" eaLnBrk="1" fontAlgn="base" latinLnBrk="0" hangingPunct="1">
              <a:spcBef>
                <a:spcPct val="0"/>
              </a:spcBef>
              <a:spcAft>
                <a:spcPct val="0"/>
              </a:spcAft>
              <a:buClrTx/>
              <a:buSzTx/>
              <a:buFontTx/>
              <a:buNone/>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在进行销售与收款循环重大错报风险评估时，审计人员至少应当了解下列事项。</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被审计单位生产经营的基本情况。</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销售模式和业务流程。</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与收人相关的生产技术条件。</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收人交易的特性。</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收人确认的具体原则。</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所在行业的特殊事项。</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重大异常交易的商业理由。</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收人的来源和构成。</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spcBef>
                <a:spcPct val="0"/>
              </a:spcBef>
              <a:spcAft>
                <a:spcPct val="0"/>
              </a:spcAft>
              <a:buClrTx/>
              <a:buSzTx/>
              <a:buFontTx/>
              <a:buChar char="•"/>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被审计单位的业绩衡量等。</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xmlns="" val="1539265580"/>
      </p:ext>
    </p:extLst>
  </p:cSld>
  <p:clrMapOvr>
    <a:masterClrMapping/>
  </p:clrMapOvr>
  <p:transition spd="med">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组合 20"/>
          <p:cNvGrpSpPr/>
          <p:nvPr/>
        </p:nvGrpSpPr>
        <p:grpSpPr>
          <a:xfrm>
            <a:off x="4672012" y="5084645"/>
            <a:ext cx="1793081" cy="1773357"/>
            <a:chOff x="6229349" y="5084644"/>
            <a:chExt cx="2390774" cy="1773357"/>
          </a:xfrm>
        </p:grpSpPr>
        <p:sp>
          <p:nvSpPr>
            <p:cNvPr id="15" name="矩形 14"/>
            <p:cNvSpPr/>
            <p:nvPr/>
          </p:nvSpPr>
          <p:spPr>
            <a:xfrm>
              <a:off x="6229349"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6819900"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229349" y="5675763"/>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6819900" y="5084644"/>
              <a:ext cx="590551" cy="59055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7410451" y="6267450"/>
              <a:ext cx="590551" cy="59055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8029572" y="5722251"/>
              <a:ext cx="590551" cy="590551"/>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标题 25"/>
          <p:cNvSpPr txBox="1">
            <a:spLocks/>
          </p:cNvSpPr>
          <p:nvPr/>
        </p:nvSpPr>
        <p:spPr>
          <a:xfrm>
            <a:off x="246460" y="200025"/>
            <a:ext cx="4132071" cy="620888"/>
          </a:xfrm>
          <a:prstGeom prst="rect">
            <a:avLst/>
          </a:prstGeom>
          <a:solidFill>
            <a:schemeClr val="accent5">
              <a:lumMod val="75000"/>
            </a:schemeClr>
          </a:solidFill>
          <a:effectLst>
            <a:innerShdw blurRad="63500" dist="50800" dir="27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a:normAutofit fontScale="97500"/>
          </a:bodyPr>
          <a:lstStyle/>
          <a:p>
            <a:pPr algn="ctr"/>
            <a:r>
              <a:rPr lang="zh-CN" altLang="en-US" sz="3200" b="1" dirty="0" smtClean="0">
                <a:solidFill>
                  <a:schemeClr val="bg1"/>
                </a:solidFill>
              </a:rPr>
              <a:t>风险评估</a:t>
            </a:r>
          </a:p>
          <a:p>
            <a:endParaRPr lang="zh-CN" altLang="en-US" sz="3200" b="1" dirty="0" smtClean="0">
              <a:solidFill>
                <a:schemeClr val="bg1"/>
              </a:solidFill>
            </a:endParaRPr>
          </a:p>
          <a:p>
            <a:endParaRPr lang="zh-CN" altLang="en-US" sz="3200" b="1" dirty="0" smtClean="0">
              <a:solidFill>
                <a:schemeClr val="bg1"/>
              </a:solidFill>
            </a:endParaRPr>
          </a:p>
          <a:p>
            <a:endParaRPr lang="zh-CN" altLang="en-US" sz="3200" b="1" dirty="0" smtClean="0">
              <a:solidFill>
                <a:schemeClr val="bg1"/>
              </a:solidFill>
            </a:endParaRPr>
          </a:p>
        </p:txBody>
      </p:sp>
      <p:sp>
        <p:nvSpPr>
          <p:cNvPr id="29697" name="Rectangle 1"/>
          <p:cNvSpPr>
            <a:spLocks noChangeArrowheads="1"/>
          </p:cNvSpPr>
          <p:nvPr/>
        </p:nvSpPr>
        <p:spPr bwMode="auto">
          <a:xfrm>
            <a:off x="714348" y="1500174"/>
            <a:ext cx="9144000" cy="22382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6225"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存在重大错报风险的原因</a:t>
            </a:r>
            <a:endParaRPr kumimoji="0" lang="zh-CN"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50000"/>
              </a:lnSpc>
              <a:spcBef>
                <a:spcPct val="0"/>
              </a:spcBef>
              <a:spcAft>
                <a:spcPct val="0"/>
              </a:spcAft>
              <a:buClrTx/>
              <a:buSzTx/>
              <a:buFontTx/>
              <a:buNone/>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 </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为了达到粉饰财务报表。</a:t>
            </a:r>
            <a:endParaRPr kumimoji="0" lang="zh-CN" altLang="en-US"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50000"/>
              </a:lnSpc>
              <a:spcBef>
                <a:spcPct val="0"/>
              </a:spcBef>
              <a:spcAft>
                <a:spcPct val="0"/>
              </a:spcAft>
              <a:buClrTx/>
              <a:buSzTx/>
              <a:buFontTx/>
              <a:buNone/>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3.</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收人的复杂性导致的错误。</a:t>
            </a:r>
            <a:endParaRPr kumimoji="0" lang="zh-CN" altLang="en-US"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50000"/>
              </a:lnSpc>
              <a:spcBef>
                <a:spcPct val="0"/>
              </a:spcBef>
              <a:spcAft>
                <a:spcPct val="0"/>
              </a:spcAft>
              <a:buClrTx/>
              <a:buSzTx/>
              <a:buFontTx/>
              <a:buNone/>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2.</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为了达到报告期内降低税负或转移利润的目的。</a:t>
            </a:r>
            <a:endParaRPr kumimoji="0" lang="zh-CN" altLang="en-US" sz="24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xmlns="" val="1539265580"/>
      </p:ext>
    </p:extLst>
  </p:cSld>
  <p:clrMapOvr>
    <a:masterClrMapping/>
  </p:clrMapOvr>
  <p:transition spd="med">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668656" y="2599090"/>
            <a:ext cx="5988122" cy="553156"/>
          </a:xfrm>
          <a:prstGeom prst="rect">
            <a:avLst/>
          </a:prstGeom>
          <a:solidFill>
            <a:srgbClr val="FFCC66"/>
          </a:solidFill>
          <a:ln w="12700">
            <a:solidFill>
              <a:schemeClr val="bg2"/>
            </a:solidFill>
            <a:miter lim="800000"/>
          </a:ln>
          <a:effectLst>
            <a:outerShdw dist="71842" dir="2700000" algn="ctr" rotWithShape="0">
              <a:schemeClr val="tx1"/>
            </a:outerShdw>
          </a:effectLst>
        </p:spPr>
        <p:txBody>
          <a:bodyPr lIns="90488" tIns="44450" rIns="90488" bIns="44450" anchor="b">
            <a:normAutofit/>
          </a:bodyPr>
          <a:lstStyle/>
          <a:p>
            <a:r>
              <a:rPr lang="zh-CN" altLang="en-US" sz="2800" b="1" dirty="0" smtClean="0"/>
              <a:t>第三节    销售与收款循环的控制测试</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D7444980-3A74-46AB-807C-BA884C2D1D0C}" type="slidenum">
              <a:rPr lang="en-US" altLang="zh-CN"/>
              <a:pPr/>
              <a:t>19</a:t>
            </a:fld>
            <a:endParaRPr lang="en-US" altLang="zh-CN"/>
          </a:p>
        </p:txBody>
      </p:sp>
      <p:sp>
        <p:nvSpPr>
          <p:cNvPr id="67587" name="Rectangle 3"/>
          <p:cNvSpPr>
            <a:spLocks noGrp="1" noRot="1" noChangeArrowheads="1"/>
          </p:cNvSpPr>
          <p:nvPr>
            <p:ph type="body" idx="1"/>
          </p:nvPr>
        </p:nvSpPr>
        <p:spPr>
          <a:xfrm>
            <a:off x="857224" y="1214422"/>
            <a:ext cx="7632700" cy="4608513"/>
          </a:xfrm>
        </p:spPr>
        <p:txBody>
          <a:bodyPr/>
          <a:lstStyle/>
          <a:p>
            <a:pPr>
              <a:buNone/>
            </a:pPr>
            <a:r>
              <a:rPr lang="zh-CN" altLang="en-US" sz="3600" b="1" dirty="0"/>
              <a:t>常见的内部控制程序</a:t>
            </a:r>
          </a:p>
          <a:p>
            <a:r>
              <a:rPr lang="zh-CN" altLang="en-US" b="1" dirty="0" smtClean="0">
                <a:latin typeface="华文新魏" pitchFamily="2" charset="-122"/>
                <a:ea typeface="华文新魏" pitchFamily="2" charset="-122"/>
              </a:rPr>
              <a:t>适当</a:t>
            </a:r>
            <a:r>
              <a:rPr lang="zh-CN" altLang="en-US" b="1" dirty="0">
                <a:latin typeface="华文新魏" pitchFamily="2" charset="-122"/>
                <a:ea typeface="华文新魏" pitchFamily="2" charset="-122"/>
              </a:rPr>
              <a:t>的职责分离</a:t>
            </a:r>
          </a:p>
          <a:p>
            <a:r>
              <a:rPr lang="zh-CN" altLang="en-US" b="1" dirty="0" smtClean="0">
                <a:latin typeface="华文新魏" pitchFamily="2" charset="-122"/>
                <a:ea typeface="华文新魏" pitchFamily="2" charset="-122"/>
              </a:rPr>
              <a:t>正确</a:t>
            </a:r>
            <a:r>
              <a:rPr lang="zh-CN" altLang="en-US" b="1" dirty="0">
                <a:latin typeface="华文新魏" pitchFamily="2" charset="-122"/>
                <a:ea typeface="华文新魏" pitchFamily="2" charset="-122"/>
              </a:rPr>
              <a:t>的授权批准</a:t>
            </a:r>
          </a:p>
          <a:p>
            <a:r>
              <a:rPr lang="zh-CN" altLang="en-US" b="1" dirty="0" smtClean="0">
                <a:latin typeface="华文新魏" pitchFamily="2" charset="-122"/>
                <a:ea typeface="华文新魏" pitchFamily="2" charset="-122"/>
              </a:rPr>
              <a:t>充分</a:t>
            </a:r>
            <a:r>
              <a:rPr lang="zh-CN" altLang="en-US" b="1" dirty="0">
                <a:latin typeface="华文新魏" pitchFamily="2" charset="-122"/>
                <a:ea typeface="华文新魏" pitchFamily="2" charset="-122"/>
              </a:rPr>
              <a:t>的凭证和记录</a:t>
            </a:r>
          </a:p>
          <a:p>
            <a:r>
              <a:rPr lang="zh-CN" altLang="en-US" b="1" dirty="0" smtClean="0">
                <a:latin typeface="华文新魏" pitchFamily="2" charset="-122"/>
                <a:ea typeface="华文新魏" pitchFamily="2" charset="-122"/>
              </a:rPr>
              <a:t>凭证</a:t>
            </a:r>
            <a:r>
              <a:rPr lang="zh-CN" altLang="en-US" b="1" dirty="0">
                <a:latin typeface="华文新魏" pitchFamily="2" charset="-122"/>
                <a:ea typeface="华文新魏" pitchFamily="2" charset="-122"/>
              </a:rPr>
              <a:t>的预先编号</a:t>
            </a:r>
          </a:p>
          <a:p>
            <a:r>
              <a:rPr lang="zh-CN" altLang="en-US" b="1" dirty="0" smtClean="0">
                <a:latin typeface="华文新魏" pitchFamily="2" charset="-122"/>
                <a:ea typeface="华文新魏" pitchFamily="2" charset="-122"/>
              </a:rPr>
              <a:t>按</a:t>
            </a:r>
            <a:r>
              <a:rPr lang="zh-CN" altLang="en-US" b="1" dirty="0">
                <a:latin typeface="华文新魏" pitchFamily="2" charset="-122"/>
                <a:ea typeface="华文新魏" pitchFamily="2" charset="-122"/>
              </a:rPr>
              <a:t>月寄出对帐单</a:t>
            </a:r>
          </a:p>
          <a:p>
            <a:r>
              <a:rPr lang="zh-CN" altLang="en-US" b="1" dirty="0" smtClean="0">
                <a:latin typeface="华文新魏" pitchFamily="2" charset="-122"/>
                <a:ea typeface="华文新魏" pitchFamily="2" charset="-122"/>
              </a:rPr>
              <a:t>内部</a:t>
            </a:r>
            <a:r>
              <a:rPr lang="zh-CN" altLang="en-US" b="1" dirty="0">
                <a:latin typeface="华文新魏" pitchFamily="2" charset="-122"/>
                <a:ea typeface="华文新魏" pitchFamily="2" charset="-122"/>
              </a:rPr>
              <a:t>核查程序</a:t>
            </a:r>
            <a:endParaRPr lang="zh-CN" altLang="en-US" b="1" dirty="0">
              <a:ea typeface="华文新魏" pitchFamily="2" charset="-122"/>
            </a:endParaRP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fontAlgn="base">
              <a:spcBef>
                <a:spcPct val="0"/>
              </a:spcBef>
              <a:spcAft>
                <a:spcPct val="0"/>
              </a:spcAft>
            </a:pPr>
            <a:r>
              <a:rPr lang="zh-CN" altLang="en-US" sz="2800" b="1" dirty="0" smtClean="0">
                <a:solidFill>
                  <a:schemeClr val="bg1"/>
                </a:solidFill>
              </a:rPr>
              <a:t>销售交易的内部控制</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533400" y="685802"/>
            <a:ext cx="8153400" cy="296863"/>
          </a:xfrm>
          <a:prstGeom prst="rect">
            <a:avLst/>
          </a:prstGeom>
          <a:noFill/>
          <a:ln w="9525">
            <a:noFill/>
            <a:miter lim="800000"/>
            <a:headEnd/>
            <a:tailEnd/>
          </a:ln>
        </p:spPr>
      </p:pic>
      <p:sp>
        <p:nvSpPr>
          <p:cNvPr id="3075" name="Rectangle 3"/>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zh-CN" altLang="en-US"/>
          </a:p>
        </p:txBody>
      </p:sp>
      <p:sp>
        <p:nvSpPr>
          <p:cNvPr id="3076" name="Rectangle 4"/>
          <p:cNvSpPr>
            <a:spLocks noChangeArrowheads="1"/>
          </p:cNvSpPr>
          <p:nvPr/>
        </p:nvSpPr>
        <p:spPr bwMode="auto">
          <a:xfrm>
            <a:off x="533400" y="1169988"/>
            <a:ext cx="8153400" cy="838200"/>
          </a:xfrm>
          <a:prstGeom prst="rect">
            <a:avLst/>
          </a:prstGeom>
          <a:solidFill>
            <a:srgbClr val="D64B0C"/>
          </a:solidFill>
          <a:ln w="9525">
            <a:noFill/>
            <a:miter lim="800000"/>
          </a:ln>
          <a:effectLst/>
        </p:spPr>
        <p:txBody>
          <a:bodyPr wrap="none" anchor="ctr"/>
          <a:lstStyle/>
          <a:p>
            <a:pPr algn="ctr">
              <a:buFontTx/>
              <a:buNone/>
              <a:defRPr/>
            </a:pPr>
            <a:r>
              <a:rPr lang="zh-CN" altLang="en-US" sz="4000" b="1" dirty="0" smtClean="0">
                <a:solidFill>
                  <a:schemeClr val="bg1"/>
                </a:solidFill>
                <a:effectLst>
                  <a:outerShdw blurRad="38100" dist="38100" dir="2700000" algn="tl">
                    <a:srgbClr val="000000"/>
                  </a:outerShdw>
                </a:effectLst>
                <a:cs typeface="+mn-cs"/>
              </a:rPr>
              <a:t>第七章</a:t>
            </a:r>
            <a:endParaRPr lang="zh-CN" altLang="en-US" sz="4000" b="1" dirty="0">
              <a:solidFill>
                <a:schemeClr val="bg1"/>
              </a:solidFill>
              <a:effectLst>
                <a:outerShdw blurRad="38100" dist="38100" dir="2700000" algn="tl">
                  <a:srgbClr val="000000"/>
                </a:outerShdw>
              </a:effectLst>
              <a:cs typeface="+mn-cs"/>
            </a:endParaRPr>
          </a:p>
        </p:txBody>
      </p:sp>
      <p:sp>
        <p:nvSpPr>
          <p:cNvPr id="3077" name="Rectangle 5"/>
          <p:cNvSpPr>
            <a:spLocks noChangeArrowheads="1"/>
          </p:cNvSpPr>
          <p:nvPr/>
        </p:nvSpPr>
        <p:spPr bwMode="auto">
          <a:xfrm>
            <a:off x="533400" y="2209800"/>
            <a:ext cx="8153400" cy="1295400"/>
          </a:xfrm>
          <a:prstGeom prst="rect">
            <a:avLst/>
          </a:prstGeom>
          <a:solidFill>
            <a:srgbClr val="47008E"/>
          </a:solidFill>
          <a:ln w="9525">
            <a:noFill/>
            <a:miter lim="800000"/>
          </a:ln>
          <a:effectLst/>
        </p:spPr>
        <p:txBody>
          <a:bodyPr anchor="ctr"/>
          <a:lstStyle/>
          <a:p>
            <a:pPr algn="ctr">
              <a:lnSpc>
                <a:spcPct val="110000"/>
              </a:lnSpc>
              <a:buFontTx/>
              <a:buNone/>
              <a:defRPr/>
            </a:pPr>
            <a:r>
              <a:rPr kumimoji="1" lang="zh-CN" altLang="en-US" sz="3200" b="1" dirty="0" smtClean="0">
                <a:solidFill>
                  <a:schemeClr val="bg1"/>
                </a:solidFill>
              </a:rPr>
              <a:t>销售与收款循环的审计</a:t>
            </a:r>
            <a:endParaRPr lang="zh-CN" sz="3200" b="1" dirty="0">
              <a:solidFill>
                <a:schemeClr val="bg1"/>
              </a:solidFill>
              <a:effectLst>
                <a:outerShdw blurRad="38100" dist="38100" dir="2700000" algn="tl">
                  <a:srgbClr val="000000"/>
                </a:outerShdw>
              </a:effectLst>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F5209EB-820B-4388-A57B-E30DA251043F}" type="slidenum">
              <a:rPr lang="en-US" altLang="zh-CN"/>
              <a:pPr/>
              <a:t>20</a:t>
            </a:fld>
            <a:endParaRPr lang="en-US" altLang="zh-CN"/>
          </a:p>
        </p:txBody>
      </p:sp>
      <p:sp>
        <p:nvSpPr>
          <p:cNvPr id="1610755" name="Rectangle 3"/>
          <p:cNvSpPr>
            <a:spLocks noGrp="1" noChangeArrowheads="1"/>
          </p:cNvSpPr>
          <p:nvPr>
            <p:ph type="body" idx="4294967295"/>
          </p:nvPr>
        </p:nvSpPr>
        <p:spPr>
          <a:xfrm>
            <a:off x="357158" y="1285860"/>
            <a:ext cx="8229600" cy="4525963"/>
          </a:xfrm>
        </p:spPr>
        <p:txBody>
          <a:bodyPr lIns="91431" tIns="45716" rIns="91431" bIns="45716">
            <a:normAutofit lnSpcReduction="10000"/>
          </a:bodyPr>
          <a:lstStyle/>
          <a:p>
            <a:pPr>
              <a:lnSpc>
                <a:spcPct val="130000"/>
              </a:lnSpc>
              <a:buFont typeface="Wingdings" pitchFamily="2" charset="2"/>
              <a:buNone/>
            </a:pPr>
            <a:r>
              <a:rPr lang="en-US" altLang="zh-CN" sz="2800" b="1" dirty="0"/>
              <a:t>⑴</a:t>
            </a:r>
            <a:r>
              <a:rPr lang="zh-CN" altLang="en-US" sz="2800" b="1" dirty="0"/>
              <a:t>三项业务的部门（或岗位）分设</a:t>
            </a:r>
          </a:p>
          <a:p>
            <a:pPr lvl="1">
              <a:lnSpc>
                <a:spcPct val="110000"/>
              </a:lnSpc>
              <a:buFont typeface="Wingdings" pitchFamily="2" charset="2"/>
              <a:buNone/>
            </a:pPr>
            <a:r>
              <a:rPr lang="zh-CN" altLang="en-US" sz="2400" b="1" dirty="0"/>
              <a:t>①销售：处理订单、签订合同、执行销售政策和信用政策、催收货款</a:t>
            </a:r>
          </a:p>
          <a:p>
            <a:pPr marL="1141413" lvl="2" indent="-227013">
              <a:lnSpc>
                <a:spcPct val="110000"/>
              </a:lnSpc>
            </a:pPr>
            <a:r>
              <a:rPr lang="zh-CN" altLang="en-US" b="1" dirty="0"/>
              <a:t>接收订单的人不能同时负责最后核准付款条件</a:t>
            </a:r>
          </a:p>
          <a:p>
            <a:pPr lvl="1">
              <a:lnSpc>
                <a:spcPct val="110000"/>
              </a:lnSpc>
              <a:buFont typeface="Wingdings" pitchFamily="2" charset="2"/>
              <a:buNone/>
            </a:pPr>
            <a:r>
              <a:rPr lang="zh-CN" altLang="en-US" sz="2400" b="1" dirty="0"/>
              <a:t>②发货：审核销售发货单据是否齐全并办理发货的具体事宜</a:t>
            </a:r>
          </a:p>
          <a:p>
            <a:pPr marL="1141413" lvl="2" indent="-227013">
              <a:lnSpc>
                <a:spcPct val="110000"/>
              </a:lnSpc>
            </a:pPr>
            <a:r>
              <a:rPr lang="zh-CN" altLang="en-US" b="1" dirty="0"/>
              <a:t>发货通知单的编制人不能同时执行存货的提取、产品的包装和托运工作</a:t>
            </a:r>
          </a:p>
          <a:p>
            <a:pPr lvl="1">
              <a:lnSpc>
                <a:spcPct val="110000"/>
              </a:lnSpc>
              <a:buFont typeface="Wingdings" pitchFamily="2" charset="2"/>
              <a:buNone/>
            </a:pPr>
            <a:r>
              <a:rPr lang="zh-CN" altLang="en-US" sz="2400" b="1" dirty="0"/>
              <a:t>③财会：销售款项的结算和记录、监督管理货款回收</a:t>
            </a:r>
          </a:p>
          <a:p>
            <a:pPr marL="1141413" lvl="2" indent="-227013">
              <a:lnSpc>
                <a:spcPct val="110000"/>
              </a:lnSpc>
            </a:pPr>
            <a:r>
              <a:rPr lang="zh-CN" altLang="en-US" b="1" dirty="0"/>
              <a:t>填制发票人不能同时担任发票的复核工作</a:t>
            </a: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适当的职责分离</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12E06767-6F1F-4ADE-9C18-D7EBFDBCB483}" type="slidenum">
              <a:rPr lang="en-US" altLang="zh-CN"/>
              <a:pPr/>
              <a:t>21</a:t>
            </a:fld>
            <a:endParaRPr lang="en-US" altLang="zh-CN"/>
          </a:p>
        </p:txBody>
      </p:sp>
      <p:sp>
        <p:nvSpPr>
          <p:cNvPr id="1611779" name="Rectangle 3"/>
          <p:cNvSpPr>
            <a:spLocks noGrp="1" noChangeArrowheads="1"/>
          </p:cNvSpPr>
          <p:nvPr>
            <p:ph type="body" idx="4294967295"/>
          </p:nvPr>
        </p:nvSpPr>
        <p:spPr/>
        <p:txBody>
          <a:bodyPr lIns="91431" tIns="45716" rIns="91431" bIns="45716"/>
          <a:lstStyle/>
          <a:p>
            <a:pPr>
              <a:lnSpc>
                <a:spcPct val="140000"/>
              </a:lnSpc>
              <a:buFont typeface="Wingdings" pitchFamily="2" charset="2"/>
              <a:buNone/>
            </a:pPr>
            <a:r>
              <a:rPr lang="en-US" altLang="zh-CN" b="1" dirty="0"/>
              <a:t>⑵</a:t>
            </a:r>
            <a:r>
              <a:rPr lang="zh-CN" altLang="en-US" b="1" dirty="0"/>
              <a:t>信用管理部门或岗位：有条件的单位建立专门的信用管理部门或岗位，信用管理岗位与销售业务岗位应分设 </a:t>
            </a:r>
          </a:p>
          <a:p>
            <a:pPr>
              <a:lnSpc>
                <a:spcPct val="140000"/>
              </a:lnSpc>
              <a:buFont typeface="Wingdings" pitchFamily="2" charset="2"/>
              <a:buNone/>
            </a:pPr>
            <a:r>
              <a:rPr lang="zh-CN" altLang="en-US" b="1" dirty="0"/>
              <a:t>⑶岗位轮换：根据具体情况对办理销售与收款业务的人员进行岗位轮换  </a:t>
            </a: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适当的职责分离</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2340F0-BAB2-4A6B-99B0-202F17F6277C}" type="slidenum">
              <a:rPr lang="en-US" altLang="zh-CN"/>
              <a:pPr/>
              <a:t>22</a:t>
            </a:fld>
            <a:endParaRPr lang="en-US" altLang="zh-CN"/>
          </a:p>
        </p:txBody>
      </p:sp>
      <p:sp>
        <p:nvSpPr>
          <p:cNvPr id="1611779" name="Rectangle 3"/>
          <p:cNvSpPr>
            <a:spLocks noGrp="1" noChangeArrowheads="1"/>
          </p:cNvSpPr>
          <p:nvPr>
            <p:ph type="body" idx="4294967295"/>
          </p:nvPr>
        </p:nvSpPr>
        <p:spPr/>
        <p:txBody>
          <a:bodyPr lIns="91431" tIns="45716" rIns="91431" bIns="45716">
            <a:normAutofit fontScale="92500"/>
          </a:bodyPr>
          <a:lstStyle/>
          <a:p>
            <a:pPr>
              <a:lnSpc>
                <a:spcPct val="80000"/>
              </a:lnSpc>
              <a:buFont typeface="Wingdings" pitchFamily="2" charset="2"/>
              <a:buNone/>
            </a:pPr>
            <a:r>
              <a:rPr lang="en-US" altLang="zh-CN" sz="2400" b="1" dirty="0">
                <a:effectLst>
                  <a:outerShdw blurRad="38100" dist="38100" dir="2700000" algn="tl">
                    <a:srgbClr val="C0C0C0"/>
                  </a:outerShdw>
                </a:effectLst>
              </a:rPr>
              <a:t>⑷</a:t>
            </a:r>
            <a:r>
              <a:rPr lang="zh-CN" altLang="en-US" sz="2400" b="1" dirty="0">
                <a:effectLst>
                  <a:outerShdw blurRad="38100" dist="38100" dir="2700000" algn="tl">
                    <a:srgbClr val="C0C0C0"/>
                  </a:outerShdw>
                </a:effectLst>
              </a:rPr>
              <a:t>其他</a:t>
            </a:r>
          </a:p>
          <a:p>
            <a:pPr lvl="1">
              <a:spcBef>
                <a:spcPct val="30000"/>
              </a:spcBef>
            </a:pPr>
            <a:r>
              <a:rPr lang="zh-CN" altLang="en-US" sz="2400" b="1" dirty="0">
                <a:effectLst>
                  <a:outerShdw blurRad="38100" dist="38100" dir="2700000" algn="tl">
                    <a:srgbClr val="C0C0C0"/>
                  </a:outerShdw>
                </a:effectLst>
              </a:rPr>
              <a:t>办理退货实物验收工作的</a:t>
            </a:r>
            <a:r>
              <a:rPr lang="en-US" altLang="zh-CN" sz="2400" b="1" dirty="0">
                <a:effectLst>
                  <a:outerShdw blurRad="38100" dist="38100" dir="2700000" algn="tl">
                    <a:srgbClr val="C0C0C0"/>
                  </a:outerShdw>
                </a:effectLst>
              </a:rPr>
              <a:t>——</a:t>
            </a:r>
            <a:r>
              <a:rPr lang="zh-CN" altLang="en-US" sz="2400" b="1" dirty="0">
                <a:effectLst>
                  <a:outerShdw blurRad="38100" dist="38100" dir="2700000" algn="tl">
                    <a:srgbClr val="C0C0C0"/>
                  </a:outerShdw>
                </a:effectLst>
              </a:rPr>
              <a:t>退货账务记录职务</a:t>
            </a:r>
          </a:p>
          <a:p>
            <a:pPr lvl="1">
              <a:spcBef>
                <a:spcPct val="30000"/>
              </a:spcBef>
            </a:pPr>
            <a:r>
              <a:rPr lang="zh-CN" altLang="en-US" sz="2400" b="1" dirty="0">
                <a:effectLst>
                  <a:outerShdw blurRad="38100" dist="38100" dir="2700000" algn="tl">
                    <a:srgbClr val="C0C0C0"/>
                  </a:outerShdw>
                </a:effectLst>
              </a:rPr>
              <a:t>应收账款的记账员</a:t>
            </a:r>
            <a:r>
              <a:rPr lang="en-US" altLang="zh-CN" sz="2400" b="1" dirty="0">
                <a:effectLst>
                  <a:outerShdw blurRad="38100" dist="38100" dir="2700000" algn="tl">
                    <a:srgbClr val="C0C0C0"/>
                  </a:outerShdw>
                </a:effectLst>
              </a:rPr>
              <a:t>——</a:t>
            </a:r>
            <a:r>
              <a:rPr lang="zh-CN" altLang="en-US" sz="2400" b="1" dirty="0">
                <a:effectLst>
                  <a:outerShdw blurRad="38100" dist="38100" dir="2700000" algn="tl">
                    <a:srgbClr val="C0C0C0"/>
                  </a:outerShdw>
                </a:effectLst>
              </a:rPr>
              <a:t>应收账款的核实者</a:t>
            </a:r>
          </a:p>
          <a:p>
            <a:pPr lvl="1">
              <a:spcBef>
                <a:spcPct val="30000"/>
              </a:spcBef>
            </a:pPr>
            <a:r>
              <a:rPr lang="zh-CN" altLang="en-US" sz="2400" b="1" dirty="0">
                <a:effectLst>
                  <a:outerShdw blurRad="38100" dist="38100" dir="2700000" algn="tl">
                    <a:srgbClr val="C0C0C0"/>
                  </a:outerShdw>
                </a:effectLst>
              </a:rPr>
              <a:t>登记应收账款总账的人员</a:t>
            </a:r>
            <a:r>
              <a:rPr lang="en-US" altLang="zh-CN" sz="2400" b="1" dirty="0">
                <a:effectLst>
                  <a:outerShdw blurRad="38100" dist="38100" dir="2700000" algn="tl">
                    <a:srgbClr val="C0C0C0"/>
                  </a:outerShdw>
                </a:effectLst>
              </a:rPr>
              <a:t>——</a:t>
            </a:r>
            <a:r>
              <a:rPr lang="zh-CN" altLang="en-US" sz="2400" b="1" dirty="0">
                <a:effectLst>
                  <a:outerShdw blurRad="38100" dist="38100" dir="2700000" algn="tl">
                    <a:srgbClr val="C0C0C0"/>
                  </a:outerShdw>
                </a:effectLst>
              </a:rPr>
              <a:t>登记应收账款明细账的人员</a:t>
            </a:r>
          </a:p>
          <a:p>
            <a:pPr lvl="1">
              <a:spcBef>
                <a:spcPct val="30000"/>
              </a:spcBef>
            </a:pPr>
            <a:r>
              <a:rPr lang="zh-CN" altLang="en-US" sz="2400" b="1" dirty="0">
                <a:effectLst>
                  <a:outerShdw blurRad="38100" dist="38100" dir="2700000" algn="tl">
                    <a:srgbClr val="C0C0C0"/>
                  </a:outerShdw>
                </a:effectLst>
              </a:rPr>
              <a:t>登记营业收入总账的人员</a:t>
            </a:r>
            <a:r>
              <a:rPr lang="en-US" altLang="zh-CN" sz="2400" b="1" dirty="0">
                <a:effectLst>
                  <a:outerShdw blurRad="38100" dist="38100" dir="2700000" algn="tl">
                    <a:srgbClr val="C0C0C0"/>
                  </a:outerShdw>
                </a:effectLst>
              </a:rPr>
              <a:t>——</a:t>
            </a:r>
            <a:r>
              <a:rPr lang="zh-CN" altLang="en-US" sz="2400" b="1" dirty="0">
                <a:effectLst>
                  <a:outerShdw blurRad="38100" dist="38100" dir="2700000" algn="tl">
                    <a:srgbClr val="C0C0C0"/>
                  </a:outerShdw>
                </a:effectLst>
              </a:rPr>
              <a:t>登记营业收入明细账的人员</a:t>
            </a:r>
          </a:p>
          <a:p>
            <a:pPr lvl="1">
              <a:spcBef>
                <a:spcPct val="30000"/>
              </a:spcBef>
            </a:pPr>
            <a:r>
              <a:rPr lang="zh-CN" altLang="en-US" sz="2400" b="1" dirty="0">
                <a:effectLst>
                  <a:outerShdw blurRad="38100" dist="38100" dir="2700000" algn="tl">
                    <a:srgbClr val="C0C0C0"/>
                  </a:outerShdw>
                </a:effectLst>
              </a:rPr>
              <a:t>登记营业收入账的人员</a:t>
            </a:r>
            <a:r>
              <a:rPr lang="en-US" altLang="zh-CN" sz="2400" b="1" dirty="0">
                <a:effectLst>
                  <a:outerShdw blurRad="38100" dist="38100" dir="2700000" algn="tl">
                    <a:srgbClr val="C0C0C0"/>
                  </a:outerShdw>
                </a:effectLst>
              </a:rPr>
              <a:t>——</a:t>
            </a:r>
            <a:r>
              <a:rPr lang="zh-CN" altLang="en-US" sz="2400" b="1" dirty="0">
                <a:effectLst>
                  <a:outerShdw blurRad="38100" dist="38100" dir="2700000" algn="tl">
                    <a:srgbClr val="C0C0C0"/>
                  </a:outerShdw>
                </a:effectLst>
              </a:rPr>
              <a:t>登记应收账款账的人员</a:t>
            </a:r>
          </a:p>
          <a:p>
            <a:pPr lvl="1">
              <a:spcBef>
                <a:spcPct val="30000"/>
              </a:spcBef>
            </a:pPr>
            <a:r>
              <a:rPr lang="zh-CN" altLang="en-US" sz="2400" b="1" dirty="0">
                <a:effectLst>
                  <a:outerShdw blurRad="38100" dist="38100" dir="2700000" algn="tl">
                    <a:srgbClr val="C0C0C0"/>
                  </a:outerShdw>
                </a:effectLst>
              </a:rPr>
              <a:t>寄发顾客对账单的人员</a:t>
            </a:r>
            <a:r>
              <a:rPr lang="en-US" altLang="zh-CN" sz="2400" b="1" dirty="0">
                <a:effectLst>
                  <a:outerShdw blurRad="38100" dist="38100" dir="2700000" algn="tl">
                    <a:srgbClr val="C0C0C0"/>
                  </a:outerShdw>
                </a:effectLst>
              </a:rPr>
              <a:t>——</a:t>
            </a:r>
            <a:r>
              <a:rPr lang="zh-CN" altLang="en-US" sz="2400" b="1" dirty="0">
                <a:effectLst>
                  <a:outerShdw blurRad="38100" dist="38100" dir="2700000" algn="tl">
                    <a:srgbClr val="C0C0C0"/>
                  </a:outerShdw>
                </a:effectLst>
              </a:rPr>
              <a:t>出纳和销售及应收账款记账的人员</a:t>
            </a:r>
          </a:p>
          <a:p>
            <a:pPr lvl="1">
              <a:spcBef>
                <a:spcPct val="30000"/>
              </a:spcBef>
            </a:pPr>
            <a:r>
              <a:rPr lang="zh-CN" altLang="en-US" sz="2400" b="1" dirty="0">
                <a:effectLst>
                  <a:outerShdw blurRad="38100" dist="38100" dir="2700000" algn="tl">
                    <a:srgbClr val="C0C0C0"/>
                  </a:outerShdw>
                </a:effectLst>
              </a:rPr>
              <a:t>应收票据的取得和贴现必须经由保管票据以外的主管人员的书面批准</a:t>
            </a: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适当的职责分离</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D494F2C-9F68-4847-871D-955354479B01}" type="slidenum">
              <a:rPr lang="en-US" altLang="zh-CN"/>
              <a:pPr/>
              <a:t>23</a:t>
            </a:fld>
            <a:endParaRPr lang="en-US" altLang="zh-CN"/>
          </a:p>
        </p:txBody>
      </p:sp>
      <p:sp>
        <p:nvSpPr>
          <p:cNvPr id="1611779" name="Rectangle 3"/>
          <p:cNvSpPr>
            <a:spLocks noGrp="1" noChangeArrowheads="1"/>
          </p:cNvSpPr>
          <p:nvPr>
            <p:ph type="body" idx="4294967295"/>
          </p:nvPr>
        </p:nvSpPr>
        <p:spPr/>
        <p:txBody>
          <a:bodyPr lIns="91431" tIns="45716" rIns="91431" bIns="45716"/>
          <a:lstStyle/>
          <a:p>
            <a:pPr>
              <a:spcBef>
                <a:spcPct val="30000"/>
              </a:spcBef>
              <a:buFont typeface="Wingdings" pitchFamily="2" charset="2"/>
              <a:buNone/>
            </a:pPr>
            <a:r>
              <a:rPr lang="zh-CN" altLang="en-US" b="1" i="1" u="sng" dirty="0" smtClean="0">
                <a:effectLst>
                  <a:outerShdw blurRad="38100" dist="38100" dir="2700000" algn="tl">
                    <a:srgbClr val="C0C0C0"/>
                  </a:outerShdw>
                </a:effectLst>
              </a:rPr>
              <a:t>观察</a:t>
            </a:r>
            <a:r>
              <a:rPr lang="zh-CN" altLang="en-US" b="1" dirty="0">
                <a:effectLst>
                  <a:outerShdw blurRad="38100" dist="38100" dir="2700000" algn="tl">
                    <a:srgbClr val="C0C0C0"/>
                  </a:outerShdw>
                </a:effectLst>
              </a:rPr>
              <a:t>被审计单位有关人员的活动</a:t>
            </a:r>
          </a:p>
          <a:p>
            <a:pPr>
              <a:spcBef>
                <a:spcPct val="30000"/>
              </a:spcBef>
              <a:buFont typeface="Wingdings" pitchFamily="2" charset="2"/>
              <a:buNone/>
            </a:pPr>
            <a:r>
              <a:rPr lang="zh-CN" altLang="en-US" b="1" dirty="0" smtClean="0">
                <a:effectLst>
                  <a:outerShdw blurRad="38100" dist="38100" dir="2700000" algn="tl">
                    <a:srgbClr val="C0C0C0"/>
                  </a:outerShdw>
                </a:effectLst>
              </a:rPr>
              <a:t>与</a:t>
            </a:r>
            <a:r>
              <a:rPr lang="zh-CN" altLang="en-US" b="1" dirty="0">
                <a:effectLst>
                  <a:outerShdw blurRad="38100" dist="38100" dir="2700000" algn="tl">
                    <a:srgbClr val="C0C0C0"/>
                  </a:outerShdw>
                </a:effectLst>
              </a:rPr>
              <a:t>这些人员进行</a:t>
            </a:r>
            <a:r>
              <a:rPr lang="zh-CN" altLang="en-US" b="1" i="1" u="sng" dirty="0">
                <a:effectLst>
                  <a:outerShdw blurRad="38100" dist="38100" dir="2700000" algn="tl">
                    <a:srgbClr val="C0C0C0"/>
                  </a:outerShdw>
                </a:effectLst>
              </a:rPr>
              <a:t>讨论</a:t>
            </a: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适当的职责分离</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3"/>
          <p:cNvSpPr>
            <a:spLocks noGrp="1"/>
          </p:cNvSpPr>
          <p:nvPr>
            <p:ph type="sldNum" sz="quarter" idx="12"/>
          </p:nvPr>
        </p:nvSpPr>
        <p:spPr/>
        <p:txBody>
          <a:bodyPr/>
          <a:lstStyle/>
          <a:p>
            <a:fld id="{FD4DDC75-2365-4517-B479-658D1E74BD93}" type="slidenum">
              <a:rPr lang="en-US" altLang="zh-CN"/>
              <a:pPr/>
              <a:t>24</a:t>
            </a:fld>
            <a:endParaRPr lang="en-US" altLang="zh-CN"/>
          </a:p>
        </p:txBody>
      </p:sp>
      <p:sp>
        <p:nvSpPr>
          <p:cNvPr id="1612803" name="Rectangle 3"/>
          <p:cNvSpPr>
            <a:spLocks noGrp="1" noChangeArrowheads="1"/>
          </p:cNvSpPr>
          <p:nvPr>
            <p:ph type="body" idx="4294967295"/>
          </p:nvPr>
        </p:nvSpPr>
        <p:spPr>
          <a:xfrm>
            <a:off x="684213" y="1557338"/>
            <a:ext cx="7772400" cy="4103687"/>
          </a:xfrm>
        </p:spPr>
        <p:txBody>
          <a:bodyPr lIns="91431" tIns="45716" rIns="91431" bIns="45716"/>
          <a:lstStyle/>
          <a:p>
            <a:pPr>
              <a:lnSpc>
                <a:spcPct val="120000"/>
              </a:lnSpc>
              <a:buFont typeface="Wingdings" pitchFamily="2" charset="2"/>
              <a:buNone/>
            </a:pPr>
            <a:r>
              <a:rPr lang="en-US" altLang="zh-CN" b="1" dirty="0">
                <a:latin typeface="仿宋_GB2312" pitchFamily="49" charset="-122"/>
                <a:ea typeface="仿宋_GB2312" pitchFamily="49" charset="-122"/>
              </a:rPr>
              <a:t>①</a:t>
            </a:r>
            <a:r>
              <a:rPr lang="zh-CN" altLang="en-US" b="1" dirty="0"/>
              <a:t>在销货发生之前，赊销经正确审批</a:t>
            </a:r>
          </a:p>
          <a:p>
            <a:pPr>
              <a:lnSpc>
                <a:spcPct val="120000"/>
              </a:lnSpc>
              <a:buFont typeface="Wingdings" pitchFamily="2" charset="2"/>
              <a:buNone/>
            </a:pPr>
            <a:r>
              <a:rPr lang="zh-CN" altLang="en-US" b="1" dirty="0">
                <a:latin typeface="仿宋_GB2312" pitchFamily="49" charset="-122"/>
                <a:ea typeface="仿宋_GB2312" pitchFamily="49" charset="-122"/>
              </a:rPr>
              <a:t>②</a:t>
            </a:r>
            <a:r>
              <a:rPr lang="zh-CN" altLang="en-US" b="1" dirty="0"/>
              <a:t>非经正当审批，不得发出货物</a:t>
            </a:r>
          </a:p>
          <a:p>
            <a:pPr>
              <a:lnSpc>
                <a:spcPct val="120000"/>
              </a:lnSpc>
              <a:buFont typeface="Wingdings" pitchFamily="2" charset="2"/>
              <a:buNone/>
            </a:pPr>
            <a:r>
              <a:rPr lang="zh-CN" altLang="en-US" b="1" dirty="0">
                <a:latin typeface="仿宋_GB2312" pitchFamily="49" charset="-122"/>
                <a:ea typeface="仿宋_GB2312" pitchFamily="49" charset="-122"/>
              </a:rPr>
              <a:t>③</a:t>
            </a:r>
            <a:r>
              <a:rPr lang="zh-CN" altLang="en-US" b="1" dirty="0"/>
              <a:t>销售价格、销售条件、运费、折扣、坏账等必须经过审批</a:t>
            </a:r>
          </a:p>
          <a:p>
            <a:pPr>
              <a:lnSpc>
                <a:spcPct val="120000"/>
              </a:lnSpc>
              <a:buFont typeface="Wingdings" pitchFamily="2" charset="2"/>
              <a:buNone/>
            </a:pPr>
            <a:r>
              <a:rPr lang="zh-CN" altLang="en-US" b="1" dirty="0">
                <a:latin typeface="仿宋_GB2312" pitchFamily="49" charset="-122"/>
                <a:ea typeface="仿宋_GB2312" pitchFamily="49" charset="-122"/>
              </a:rPr>
              <a:t>④</a:t>
            </a:r>
            <a:r>
              <a:rPr lang="zh-CN" altLang="en-US" b="1" dirty="0"/>
              <a:t>审批人应当根据授权批准的规定，在授权范围内进行审批，不得超过审批权限</a:t>
            </a:r>
          </a:p>
        </p:txBody>
      </p:sp>
      <p:sp>
        <p:nvSpPr>
          <p:cNvPr id="71685" name="Rectangle 4"/>
          <p:cNvSpPr>
            <a:spLocks noChangeArrowheads="1"/>
          </p:cNvSpPr>
          <p:nvPr/>
        </p:nvSpPr>
        <p:spPr bwMode="auto">
          <a:xfrm>
            <a:off x="8678863" y="-503238"/>
            <a:ext cx="157162" cy="733426"/>
          </a:xfrm>
          <a:prstGeom prst="rect">
            <a:avLst/>
          </a:prstGeom>
          <a:noFill/>
          <a:ln w="9525">
            <a:noFill/>
            <a:miter lim="800000"/>
            <a:headEnd/>
            <a:tailEnd/>
          </a:ln>
        </p:spPr>
        <p:txBody>
          <a:bodyPr wrap="none">
            <a:spAutoFit/>
          </a:bodyPr>
          <a:lstStyle/>
          <a:p>
            <a:pPr algn="ctr">
              <a:lnSpc>
                <a:spcPct val="150000"/>
              </a:lnSpc>
            </a:pPr>
            <a:endParaRPr kumimoji="1" lang="zh-CN" altLang="zh-CN" sz="2800" b="1">
              <a:solidFill>
                <a:srgbClr val="FFFF00"/>
              </a:solidFill>
              <a:latin typeface="华文新魏" pitchFamily="2" charset="-122"/>
              <a:ea typeface="华文新魏" pitchFamily="2" charset="-122"/>
            </a:endParaRPr>
          </a:p>
        </p:txBody>
      </p:sp>
      <p:sp>
        <p:nvSpPr>
          <p:cNvPr id="6"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正确的授权批准</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3"/>
          <p:cNvSpPr>
            <a:spLocks noGrp="1"/>
          </p:cNvSpPr>
          <p:nvPr>
            <p:ph type="sldNum" sz="quarter" idx="12"/>
          </p:nvPr>
        </p:nvSpPr>
        <p:spPr/>
        <p:txBody>
          <a:bodyPr/>
          <a:lstStyle/>
          <a:p>
            <a:fld id="{1F2D8F25-9183-48C8-891A-F0291E6F5615}" type="slidenum">
              <a:rPr lang="en-US" altLang="zh-CN"/>
              <a:pPr/>
              <a:t>25</a:t>
            </a:fld>
            <a:endParaRPr lang="en-US" altLang="zh-CN"/>
          </a:p>
        </p:txBody>
      </p:sp>
      <p:sp>
        <p:nvSpPr>
          <p:cNvPr id="1612803" name="Rectangle 3"/>
          <p:cNvSpPr>
            <a:spLocks noGrp="1" noChangeArrowheads="1"/>
          </p:cNvSpPr>
          <p:nvPr>
            <p:ph type="body" idx="4294967295"/>
          </p:nvPr>
        </p:nvSpPr>
        <p:spPr>
          <a:xfrm>
            <a:off x="1116013" y="2060575"/>
            <a:ext cx="7124700" cy="3600450"/>
          </a:xfrm>
        </p:spPr>
        <p:txBody>
          <a:bodyPr lIns="91431" tIns="45716" rIns="91431" bIns="45716"/>
          <a:lstStyle/>
          <a:p>
            <a:pPr marL="0" indent="0">
              <a:buFont typeface="Wingdings" pitchFamily="2" charset="2"/>
              <a:buNone/>
            </a:pPr>
            <a:r>
              <a:rPr lang="zh-CN" altLang="en-US" sz="4000" b="1" i="1" u="sng" dirty="0">
                <a:effectLst>
                  <a:outerShdw blurRad="38100" dist="38100" dir="2700000" algn="tl">
                    <a:srgbClr val="C0C0C0"/>
                  </a:outerShdw>
                </a:effectLst>
                <a:latin typeface="仿宋_GB2312" pitchFamily="49" charset="-122"/>
                <a:ea typeface="仿宋_GB2312" pitchFamily="49" charset="-122"/>
              </a:rPr>
              <a:t>检查</a:t>
            </a:r>
            <a:r>
              <a:rPr lang="zh-CN" altLang="en-US" sz="4000" b="1" dirty="0">
                <a:effectLst>
                  <a:outerShdw blurRad="38100" dist="38100" dir="2700000" algn="tl">
                    <a:srgbClr val="C0C0C0"/>
                  </a:outerShdw>
                </a:effectLst>
                <a:latin typeface="仿宋_GB2312" pitchFamily="49" charset="-122"/>
                <a:ea typeface="仿宋_GB2312" pitchFamily="49" charset="-122"/>
              </a:rPr>
              <a:t>凭证在四个关键点上是否经过审批</a:t>
            </a:r>
            <a:endParaRPr lang="zh-CN" altLang="en-US" sz="4000" b="1" dirty="0">
              <a:effectLst>
                <a:outerShdw blurRad="38100" dist="38100" dir="2700000" algn="tl">
                  <a:srgbClr val="C0C0C0"/>
                </a:outerShdw>
              </a:effectLst>
            </a:endParaRPr>
          </a:p>
        </p:txBody>
      </p:sp>
      <p:sp>
        <p:nvSpPr>
          <p:cNvPr id="87044" name="Rectangle 4"/>
          <p:cNvSpPr>
            <a:spLocks noChangeArrowheads="1"/>
          </p:cNvSpPr>
          <p:nvPr/>
        </p:nvSpPr>
        <p:spPr bwMode="auto">
          <a:xfrm>
            <a:off x="8678863" y="-503238"/>
            <a:ext cx="157162" cy="733426"/>
          </a:xfrm>
          <a:prstGeom prst="rect">
            <a:avLst/>
          </a:prstGeom>
          <a:noFill/>
          <a:ln w="9525">
            <a:noFill/>
            <a:miter lim="800000"/>
            <a:headEnd/>
            <a:tailEnd/>
          </a:ln>
        </p:spPr>
        <p:txBody>
          <a:bodyPr wrap="none">
            <a:spAutoFit/>
          </a:bodyPr>
          <a:lstStyle/>
          <a:p>
            <a:pPr algn="ctr">
              <a:lnSpc>
                <a:spcPct val="150000"/>
              </a:lnSpc>
            </a:pPr>
            <a:endParaRPr kumimoji="1" lang="zh-CN" altLang="zh-CN" sz="2800" b="1">
              <a:solidFill>
                <a:srgbClr val="FFFF00"/>
              </a:solidFill>
              <a:latin typeface="华文新魏" pitchFamily="2" charset="-122"/>
              <a:ea typeface="华文新魏" pitchFamily="2" charset="-122"/>
            </a:endParaRPr>
          </a:p>
        </p:txBody>
      </p:sp>
      <p:sp>
        <p:nvSpPr>
          <p:cNvPr id="6"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正确的授权批准</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3"/>
          <p:cNvSpPr>
            <a:spLocks noGrp="1"/>
          </p:cNvSpPr>
          <p:nvPr>
            <p:ph type="sldNum" sz="quarter" idx="12"/>
          </p:nvPr>
        </p:nvSpPr>
        <p:spPr/>
        <p:txBody>
          <a:bodyPr/>
          <a:lstStyle/>
          <a:p>
            <a:fld id="{F5E1906F-0512-492B-B5F9-83DB61DB07A8}" type="slidenum">
              <a:rPr lang="en-US" altLang="zh-CN"/>
              <a:pPr/>
              <a:t>26</a:t>
            </a:fld>
            <a:endParaRPr lang="en-US" altLang="zh-CN"/>
          </a:p>
        </p:txBody>
      </p:sp>
      <p:sp>
        <p:nvSpPr>
          <p:cNvPr id="1612803" name="Rectangle 3"/>
          <p:cNvSpPr>
            <a:spLocks noGrp="1" noChangeArrowheads="1"/>
          </p:cNvSpPr>
          <p:nvPr>
            <p:ph type="body" idx="4294967295"/>
          </p:nvPr>
        </p:nvSpPr>
        <p:spPr>
          <a:xfrm>
            <a:off x="684213" y="2565400"/>
            <a:ext cx="7488237" cy="3743325"/>
          </a:xfrm>
        </p:spPr>
        <p:txBody>
          <a:bodyPr lIns="91431" tIns="45716" rIns="91431" bIns="45716"/>
          <a:lstStyle/>
          <a:p>
            <a:pPr marL="0" indent="0">
              <a:buFont typeface="Wingdings" pitchFamily="2" charset="2"/>
              <a:buNone/>
            </a:pPr>
            <a:r>
              <a:rPr lang="zh-CN" altLang="en-US" sz="4000" b="1" dirty="0">
                <a:ea typeface="隶书" pitchFamily="49" charset="-122"/>
              </a:rPr>
              <a:t>只有具备充分的记录手续，才有可能实现其他各项控制</a:t>
            </a:r>
            <a:r>
              <a:rPr lang="zh-CN" altLang="en-US" sz="4000" b="1" dirty="0" smtClean="0">
                <a:ea typeface="隶书" pitchFamily="49" charset="-122"/>
              </a:rPr>
              <a:t>目标</a:t>
            </a:r>
            <a:endParaRPr lang="zh-CN" altLang="en-US" sz="4000" b="1" dirty="0">
              <a:ea typeface="隶书" pitchFamily="49" charset="-122"/>
            </a:endParaRPr>
          </a:p>
          <a:p>
            <a:pPr marL="0" indent="0">
              <a:buFont typeface="Wingdings" pitchFamily="2" charset="2"/>
              <a:buNone/>
            </a:pPr>
            <a:endParaRPr lang="en-US" altLang="zh-CN" dirty="0">
              <a:solidFill>
                <a:srgbClr val="FF0000"/>
              </a:solidFill>
            </a:endParaRPr>
          </a:p>
        </p:txBody>
      </p:sp>
      <p:sp>
        <p:nvSpPr>
          <p:cNvPr id="83972" name="Rectangle 4"/>
          <p:cNvSpPr>
            <a:spLocks noChangeArrowheads="1"/>
          </p:cNvSpPr>
          <p:nvPr/>
        </p:nvSpPr>
        <p:spPr bwMode="auto">
          <a:xfrm>
            <a:off x="8678863" y="-503238"/>
            <a:ext cx="157162" cy="733426"/>
          </a:xfrm>
          <a:prstGeom prst="rect">
            <a:avLst/>
          </a:prstGeom>
          <a:noFill/>
          <a:ln w="9525">
            <a:noFill/>
            <a:miter lim="800000"/>
            <a:headEnd/>
            <a:tailEnd/>
          </a:ln>
        </p:spPr>
        <p:txBody>
          <a:bodyPr wrap="none">
            <a:spAutoFit/>
          </a:bodyPr>
          <a:lstStyle/>
          <a:p>
            <a:pPr algn="ctr">
              <a:lnSpc>
                <a:spcPct val="150000"/>
              </a:lnSpc>
            </a:pPr>
            <a:endParaRPr kumimoji="1" lang="zh-CN" altLang="zh-CN" sz="2800" b="1">
              <a:solidFill>
                <a:srgbClr val="FFFF00"/>
              </a:solidFill>
              <a:latin typeface="华文新魏" pitchFamily="2" charset="-122"/>
              <a:ea typeface="华文新魏" pitchFamily="2" charset="-122"/>
            </a:endParaRPr>
          </a:p>
        </p:txBody>
      </p:sp>
      <p:sp>
        <p:nvSpPr>
          <p:cNvPr id="6"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充分的凭证记录</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A56CE92-7A72-40EF-BF09-ED4A36058025}" type="slidenum">
              <a:rPr lang="en-US" altLang="zh-CN"/>
              <a:pPr/>
              <a:t>27</a:t>
            </a:fld>
            <a:endParaRPr lang="en-US" altLang="zh-CN"/>
          </a:p>
        </p:txBody>
      </p:sp>
      <p:sp>
        <p:nvSpPr>
          <p:cNvPr id="82947" name="Rectangle 3"/>
          <p:cNvSpPr>
            <a:spLocks noGrp="1" noRot="1" noChangeArrowheads="1"/>
          </p:cNvSpPr>
          <p:nvPr>
            <p:ph type="body" idx="1"/>
          </p:nvPr>
        </p:nvSpPr>
        <p:spPr/>
        <p:txBody>
          <a:bodyPr/>
          <a:lstStyle/>
          <a:p>
            <a:pPr>
              <a:lnSpc>
                <a:spcPct val="120000"/>
              </a:lnSpc>
              <a:spcBef>
                <a:spcPct val="5000"/>
              </a:spcBef>
            </a:pPr>
            <a:r>
              <a:rPr lang="zh-CN" altLang="en-US" sz="2800" b="1" dirty="0">
                <a:effectLst>
                  <a:outerShdw blurRad="38100" dist="38100" dir="2700000" algn="tl">
                    <a:srgbClr val="C0C0C0"/>
                  </a:outerShdw>
                </a:effectLst>
              </a:rPr>
              <a:t>有关凭证（如发运凭证、销售发票）的连续编号，可以防止销售以后忘记向顾客开具账单或登记入账，也可以防止重复开具账单或重复入账</a:t>
            </a:r>
          </a:p>
          <a:p>
            <a:pPr>
              <a:lnSpc>
                <a:spcPct val="120000"/>
              </a:lnSpc>
              <a:spcBef>
                <a:spcPct val="5000"/>
              </a:spcBef>
            </a:pPr>
            <a:r>
              <a:rPr lang="zh-CN" altLang="en-US" sz="2800" b="1" dirty="0">
                <a:effectLst>
                  <a:outerShdw blurRad="38100" dist="38100" dir="2700000" algn="tl">
                    <a:srgbClr val="C0C0C0"/>
                  </a:outerShdw>
                </a:effectLst>
              </a:rPr>
              <a:t>从销售收入明细账中选取样本，追查至相应的销售发票存根，进而检查其编号是否连续有无缺号或重号</a:t>
            </a:r>
          </a:p>
          <a:p>
            <a:pPr lvl="1">
              <a:lnSpc>
                <a:spcPct val="120000"/>
              </a:lnSpc>
              <a:spcBef>
                <a:spcPct val="5000"/>
              </a:spcBef>
            </a:pPr>
            <a:r>
              <a:rPr lang="zh-CN" altLang="en-US" sz="2400" b="1" dirty="0">
                <a:effectLst>
                  <a:outerShdw blurRad="38100" dist="38100" dir="2700000" algn="tl">
                    <a:srgbClr val="C0C0C0"/>
                  </a:outerShdw>
                </a:effectLst>
              </a:rPr>
              <a:t>当有关凭证出现重号时，会影响“发生”认定</a:t>
            </a:r>
          </a:p>
          <a:p>
            <a:pPr lvl="1">
              <a:lnSpc>
                <a:spcPct val="120000"/>
              </a:lnSpc>
              <a:spcBef>
                <a:spcPct val="5000"/>
              </a:spcBef>
            </a:pPr>
            <a:r>
              <a:rPr lang="zh-CN" altLang="en-US" sz="2400" b="1" dirty="0">
                <a:effectLst>
                  <a:outerShdw blurRad="38100" dist="38100" dir="2700000" algn="tl">
                    <a:srgbClr val="C0C0C0"/>
                  </a:outerShdw>
                </a:effectLst>
              </a:rPr>
              <a:t>当有关凭证出现缺号时，会影响“完整性”认定</a:t>
            </a: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销售凭证的预先编号</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D671244-C47F-451F-9532-0D86E260D20E}" type="slidenum">
              <a:rPr lang="en-US" altLang="zh-CN"/>
              <a:pPr/>
              <a:t>28</a:t>
            </a:fld>
            <a:endParaRPr lang="en-US" altLang="zh-CN"/>
          </a:p>
        </p:txBody>
      </p:sp>
      <p:sp>
        <p:nvSpPr>
          <p:cNvPr id="88067" name="Rectangle 3"/>
          <p:cNvSpPr>
            <a:spLocks noGrp="1" noRot="1" noChangeArrowheads="1"/>
          </p:cNvSpPr>
          <p:nvPr>
            <p:ph type="body" idx="1"/>
          </p:nvPr>
        </p:nvSpPr>
        <p:spPr>
          <a:xfrm>
            <a:off x="1331913" y="2420938"/>
            <a:ext cx="6480175" cy="4194175"/>
          </a:xfrm>
        </p:spPr>
        <p:txBody>
          <a:bodyPr/>
          <a:lstStyle/>
          <a:p>
            <a:r>
              <a:rPr lang="zh-CN" altLang="en-US" sz="4400" b="1" dirty="0"/>
              <a:t>清点各种凭证</a:t>
            </a: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销售凭证的预先编号</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3A577DC-0DD9-4823-9B48-46DEF00237DE}" type="slidenum">
              <a:rPr lang="en-US" altLang="zh-CN"/>
              <a:pPr/>
              <a:t>29</a:t>
            </a:fld>
            <a:endParaRPr lang="en-US" altLang="zh-CN"/>
          </a:p>
        </p:txBody>
      </p:sp>
      <p:sp>
        <p:nvSpPr>
          <p:cNvPr id="89091" name="Rectangle 3"/>
          <p:cNvSpPr>
            <a:spLocks noGrp="1" noRot="1" noChangeArrowheads="1"/>
          </p:cNvSpPr>
          <p:nvPr>
            <p:ph type="body" idx="1"/>
          </p:nvPr>
        </p:nvSpPr>
        <p:spPr>
          <a:xfrm>
            <a:off x="395288" y="1844675"/>
            <a:ext cx="8424862" cy="4194175"/>
          </a:xfrm>
        </p:spPr>
        <p:txBody>
          <a:bodyPr/>
          <a:lstStyle/>
          <a:p>
            <a:pPr>
              <a:lnSpc>
                <a:spcPct val="120000"/>
              </a:lnSpc>
              <a:spcBef>
                <a:spcPct val="10000"/>
              </a:spcBef>
            </a:pPr>
            <a:r>
              <a:rPr lang="zh-CN" altLang="en-US" b="1" dirty="0"/>
              <a:t>由不负责现金出纳和销售及应收账款记账的人员按月向客户寄发对账单</a:t>
            </a:r>
            <a:r>
              <a:rPr lang="en-US" altLang="zh-CN" b="1" dirty="0"/>
              <a:t>——</a:t>
            </a:r>
          </a:p>
          <a:p>
            <a:pPr>
              <a:lnSpc>
                <a:spcPct val="120000"/>
              </a:lnSpc>
              <a:spcBef>
                <a:spcPct val="10000"/>
              </a:spcBef>
            </a:pPr>
            <a:r>
              <a:rPr lang="zh-CN" altLang="en-US" b="1" dirty="0"/>
              <a:t>促使客户在发现应付账款余额不正确后及时反馈有关信息</a:t>
            </a:r>
          </a:p>
          <a:p>
            <a:pPr>
              <a:lnSpc>
                <a:spcPct val="120000"/>
              </a:lnSpc>
              <a:spcBef>
                <a:spcPct val="10000"/>
              </a:spcBef>
            </a:pPr>
            <a:r>
              <a:rPr lang="zh-CN" altLang="en-US" b="1" dirty="0"/>
              <a:t>注册会计师观察指定人员寄送对账单并检查客户复函档案</a:t>
            </a: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algn="ctr" fontAlgn="base">
              <a:spcBef>
                <a:spcPct val="0"/>
              </a:spcBef>
              <a:spcAft>
                <a:spcPct val="0"/>
              </a:spcAft>
            </a:pPr>
            <a:endParaRPr lang="zh-CN" altLang="en-US" sz="2800" b="1" dirty="0" smtClean="0"/>
          </a:p>
          <a:p>
            <a:pPr lvl="0" algn="ctr" fontAlgn="base">
              <a:spcBef>
                <a:spcPct val="0"/>
              </a:spcBef>
              <a:spcAft>
                <a:spcPct val="0"/>
              </a:spcAft>
            </a:pPr>
            <a:r>
              <a:rPr lang="zh-CN" altLang="en-US" sz="2800" b="1" dirty="0" smtClean="0">
                <a:solidFill>
                  <a:schemeClr val="bg1"/>
                </a:solidFill>
              </a:rPr>
              <a:t>按月寄出对账单（及测试）</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1" y="457200"/>
            <a:ext cx="8216900" cy="560388"/>
          </a:xfrm>
          <a:solidFill>
            <a:srgbClr val="336699"/>
          </a:solidFill>
        </p:spPr>
        <p:txBody>
          <a:bodyPr lIns="0" rIns="0">
            <a:normAutofit fontScale="90000"/>
          </a:bodyPr>
          <a:lstStyle/>
          <a:p>
            <a:pPr marL="0" indent="0" algn="ctr">
              <a:defRPr/>
            </a:pPr>
            <a:r>
              <a:rPr lang="zh-CN" altLang="en-US" sz="3600" b="1" dirty="0" smtClean="0">
                <a:solidFill>
                  <a:schemeClr val="bg1"/>
                </a:solidFill>
                <a:ea typeface="宋体" pitchFamily="2" charset="-122"/>
                <a:cs typeface="+mj-cs"/>
              </a:rPr>
              <a:t>本章学习目标</a:t>
            </a:r>
          </a:p>
        </p:txBody>
      </p:sp>
      <p:sp>
        <p:nvSpPr>
          <p:cNvPr id="46083" name="Text Box 3"/>
          <p:cNvSpPr txBox="1">
            <a:spLocks noChangeArrowheads="1"/>
          </p:cNvSpPr>
          <p:nvPr/>
        </p:nvSpPr>
        <p:spPr bwMode="auto">
          <a:xfrm>
            <a:off x="611188" y="1600200"/>
            <a:ext cx="7999412" cy="4508927"/>
          </a:xfrm>
          <a:prstGeom prst="rect">
            <a:avLst/>
          </a:prstGeom>
          <a:noFill/>
          <a:ln w="9525">
            <a:noFill/>
            <a:miter lim="800000"/>
            <a:headEnd/>
            <a:tailEnd/>
          </a:ln>
        </p:spPr>
        <p:txBody>
          <a:bodyPr>
            <a:spAutoFit/>
          </a:bodyPr>
          <a:lstStyle/>
          <a:p>
            <a:pPr eaLnBrk="0" hangingPunct="0">
              <a:lnSpc>
                <a:spcPct val="125000"/>
              </a:lnSpc>
            </a:pPr>
            <a:r>
              <a:rPr lang="zh-CN" altLang="en-US" sz="2800" b="1" dirty="0">
                <a:latin typeface="宋体" pitchFamily="2" charset="-122"/>
                <a:sym typeface="宋体" pitchFamily="2" charset="-122"/>
              </a:rPr>
              <a:t>通过本章学习：</a:t>
            </a:r>
            <a:endParaRPr lang="en-US" altLang="zh-CN" sz="2800" b="1" dirty="0">
              <a:latin typeface="宋体" pitchFamily="2" charset="-122"/>
              <a:sym typeface="宋体" pitchFamily="2" charset="-122"/>
            </a:endParaRPr>
          </a:p>
          <a:p>
            <a:pPr>
              <a:lnSpc>
                <a:spcPct val="150000"/>
              </a:lnSpc>
              <a:buFont typeface="Arial" pitchFamily="34" charset="0"/>
              <a:buChar char="•"/>
            </a:pPr>
            <a:r>
              <a:rPr lang="zh-CN" altLang="en-US" sz="2800" dirty="0" smtClean="0"/>
              <a:t>通过本章的学习，了解与销售和收款循环相关的会计凭证、账户、主要经济活动</a:t>
            </a:r>
            <a:endParaRPr lang="en-US" altLang="zh-CN" sz="2800" dirty="0" smtClean="0"/>
          </a:p>
          <a:p>
            <a:pPr>
              <a:lnSpc>
                <a:spcPct val="150000"/>
              </a:lnSpc>
              <a:buFont typeface="Arial" pitchFamily="34" charset="0"/>
              <a:buChar char="•"/>
            </a:pPr>
            <a:r>
              <a:rPr lang="zh-CN" altLang="en-US" sz="2800" dirty="0" smtClean="0"/>
              <a:t>熟悉销售与收款循环中内部控制要点及控制测试</a:t>
            </a:r>
            <a:endParaRPr lang="en-US" altLang="zh-CN" sz="2800" dirty="0" smtClean="0"/>
          </a:p>
          <a:p>
            <a:pPr>
              <a:lnSpc>
                <a:spcPct val="150000"/>
              </a:lnSpc>
              <a:buFont typeface="Arial" pitchFamily="34" charset="0"/>
              <a:buChar char="•"/>
            </a:pPr>
            <a:r>
              <a:rPr lang="zh-CN" altLang="en-US" sz="2800" dirty="0" smtClean="0"/>
              <a:t>掌握销售与收款循环交易实质性程序</a:t>
            </a:r>
            <a:endParaRPr lang="en-US" altLang="zh-CN" sz="2800" dirty="0" smtClean="0"/>
          </a:p>
          <a:p>
            <a:pPr>
              <a:lnSpc>
                <a:spcPct val="150000"/>
              </a:lnSpc>
              <a:buFont typeface="Arial" pitchFamily="34" charset="0"/>
              <a:buChar char="•"/>
            </a:pPr>
            <a:r>
              <a:rPr lang="zh-CN" altLang="en-US" sz="2800" dirty="0" smtClean="0"/>
              <a:t>掌握营业收入、应收账款、坏账准备等账户的审计目标及实质性程序的基本程序。</a:t>
            </a:r>
            <a:endParaRPr lang="zh-CN" alt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slide(fromBottom)">
                                      <p:cBhvr>
                                        <p:cTn id="7" dur="500"/>
                                        <p:tgtEl>
                                          <p:spTgt spid="460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F89F499F-C4FF-4A1D-961D-6330AA850334}" type="slidenum">
              <a:rPr lang="en-US" altLang="zh-CN"/>
              <a:pPr/>
              <a:t>30</a:t>
            </a:fld>
            <a:endParaRPr lang="en-US" altLang="zh-CN"/>
          </a:p>
        </p:txBody>
      </p:sp>
      <p:sp>
        <p:nvSpPr>
          <p:cNvPr id="79875" name="Rectangle 3"/>
          <p:cNvSpPr>
            <a:spLocks noGrp="1" noRot="1" noChangeArrowheads="1"/>
          </p:cNvSpPr>
          <p:nvPr>
            <p:ph type="body" idx="1"/>
          </p:nvPr>
        </p:nvSpPr>
        <p:spPr>
          <a:xfrm>
            <a:off x="2051050" y="2060575"/>
            <a:ext cx="6121400" cy="4194175"/>
          </a:xfrm>
        </p:spPr>
        <p:txBody>
          <a:bodyPr/>
          <a:lstStyle/>
          <a:p>
            <a:r>
              <a:rPr lang="zh-CN" altLang="en-US" b="1"/>
              <a:t>经批准的销售单</a:t>
            </a:r>
          </a:p>
          <a:p>
            <a:r>
              <a:rPr lang="zh-CN" altLang="en-US" b="1"/>
              <a:t>经审核的装运凭证</a:t>
            </a:r>
          </a:p>
          <a:p>
            <a:r>
              <a:rPr lang="zh-CN" altLang="en-US" b="1"/>
              <a:t>顾客的订货单</a:t>
            </a:r>
          </a:p>
          <a:p>
            <a:r>
              <a:rPr lang="zh-CN" altLang="en-US" b="1"/>
              <a:t>销售发票</a:t>
            </a:r>
          </a:p>
        </p:txBody>
      </p:sp>
      <p:sp>
        <p:nvSpPr>
          <p:cNvPr id="5" name="Rectangle 3"/>
          <p:cNvSpPr txBox="1">
            <a:spLocks noChangeArrowheads="1"/>
          </p:cNvSpPr>
          <p:nvPr/>
        </p:nvSpPr>
        <p:spPr bwMode="auto">
          <a:xfrm>
            <a:off x="1000100" y="500042"/>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algn="ctr" fontAlgn="base">
              <a:spcBef>
                <a:spcPct val="0"/>
              </a:spcBef>
              <a:spcAft>
                <a:spcPct val="0"/>
              </a:spcAft>
            </a:pPr>
            <a:endParaRPr lang="zh-CN" altLang="en-US" sz="2800" b="1" dirty="0" smtClean="0">
              <a:solidFill>
                <a:schemeClr val="bg1"/>
              </a:solidFill>
            </a:endParaRPr>
          </a:p>
          <a:p>
            <a:pPr lvl="0" algn="ctr" fontAlgn="base">
              <a:spcBef>
                <a:spcPct val="0"/>
              </a:spcBef>
              <a:spcAft>
                <a:spcPct val="0"/>
              </a:spcAft>
            </a:pPr>
            <a:r>
              <a:rPr lang="zh-CN" altLang="en-US" sz="2800" b="1" dirty="0" smtClean="0">
                <a:solidFill>
                  <a:schemeClr val="bg1"/>
                </a:solidFill>
              </a:rPr>
              <a:t>证明该循环“发生”认定的主要凭据</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56F9B2D-E43B-44CE-A214-02AED0CE1634}" type="slidenum">
              <a:rPr lang="en-US" altLang="zh-CN"/>
              <a:pPr/>
              <a:t>31</a:t>
            </a:fld>
            <a:endParaRPr lang="en-US" altLang="zh-CN"/>
          </a:p>
        </p:txBody>
      </p:sp>
      <p:sp>
        <p:nvSpPr>
          <p:cNvPr id="92163" name="Rectangle 3"/>
          <p:cNvSpPr>
            <a:spLocks noGrp="1" noRot="1" noChangeArrowheads="1"/>
          </p:cNvSpPr>
          <p:nvPr>
            <p:ph type="body" idx="1"/>
          </p:nvPr>
        </p:nvSpPr>
        <p:spPr>
          <a:xfrm>
            <a:off x="611188" y="1628775"/>
            <a:ext cx="7632700" cy="4608513"/>
          </a:xfrm>
        </p:spPr>
        <p:txBody>
          <a:bodyPr/>
          <a:lstStyle/>
          <a:p>
            <a:r>
              <a:rPr lang="zh-CN" altLang="en-US" sz="3600" b="1" dirty="0">
                <a:effectLst>
                  <a:outerShdw blurRad="38100" dist="38100" dir="2700000" algn="tl">
                    <a:srgbClr val="C0C0C0"/>
                  </a:outerShdw>
                </a:effectLst>
              </a:rPr>
              <a:t>常见的内部控制程序</a:t>
            </a:r>
          </a:p>
          <a:p>
            <a:pPr>
              <a:buFont typeface="Wingdings" pitchFamily="2" charset="2"/>
              <a:buNone/>
            </a:pPr>
            <a:r>
              <a:rPr lang="en-US" altLang="zh-CN" b="1" dirty="0">
                <a:effectLst>
                  <a:outerShdw blurRad="38100" dist="38100" dir="2700000" algn="tl">
                    <a:srgbClr val="C0C0C0"/>
                  </a:outerShdw>
                </a:effectLst>
                <a:latin typeface="华文新魏" pitchFamily="2" charset="-122"/>
                <a:ea typeface="华文新魏" pitchFamily="2" charset="-122"/>
              </a:rPr>
              <a:t>1</a:t>
            </a:r>
            <a:r>
              <a:rPr lang="zh-CN" altLang="en-US" b="1" dirty="0">
                <a:effectLst>
                  <a:outerShdw blurRad="38100" dist="38100" dir="2700000" algn="tl">
                    <a:srgbClr val="C0C0C0"/>
                  </a:outerShdw>
                </a:effectLst>
                <a:latin typeface="华文新魏" pitchFamily="2" charset="-122"/>
                <a:ea typeface="华文新魏" pitchFamily="2" charset="-122"/>
              </a:rPr>
              <a:t>、按照</a:t>
            </a:r>
            <a:r>
              <a:rPr lang="en-US" altLang="zh-CN" b="1" dirty="0">
                <a:effectLst>
                  <a:outerShdw blurRad="38100" dist="38100" dir="2700000" algn="tl">
                    <a:srgbClr val="C0C0C0"/>
                  </a:outerShdw>
                </a:effectLst>
                <a:latin typeface="华文新魏" pitchFamily="2" charset="-122"/>
                <a:ea typeface="华文新魏" pitchFamily="2" charset="-122"/>
              </a:rPr>
              <a:t>《</a:t>
            </a:r>
            <a:r>
              <a:rPr lang="zh-CN" altLang="en-US" b="1" dirty="0">
                <a:effectLst>
                  <a:outerShdw blurRad="38100" dist="38100" dir="2700000" algn="tl">
                    <a:srgbClr val="C0C0C0"/>
                  </a:outerShdw>
                </a:effectLst>
                <a:latin typeface="华文新魏" pitchFamily="2" charset="-122"/>
                <a:ea typeface="华文新魏" pitchFamily="2" charset="-122"/>
              </a:rPr>
              <a:t>现金管理暂行条例</a:t>
            </a:r>
            <a:r>
              <a:rPr lang="en-US" altLang="zh-CN" b="1" dirty="0">
                <a:effectLst>
                  <a:outerShdw blurRad="38100" dist="38100" dir="2700000" algn="tl">
                    <a:srgbClr val="C0C0C0"/>
                  </a:outerShdw>
                </a:effectLst>
                <a:latin typeface="华文新魏" pitchFamily="2" charset="-122"/>
                <a:ea typeface="华文新魏" pitchFamily="2" charset="-122"/>
              </a:rPr>
              <a:t>》</a:t>
            </a:r>
            <a:r>
              <a:rPr lang="zh-CN" altLang="en-US" b="1" dirty="0">
                <a:effectLst>
                  <a:outerShdw blurRad="38100" dist="38100" dir="2700000" algn="tl">
                    <a:srgbClr val="C0C0C0"/>
                  </a:outerShdw>
                </a:effectLst>
                <a:latin typeface="华文新魏" pitchFamily="2" charset="-122"/>
                <a:ea typeface="华文新魏" pitchFamily="2" charset="-122"/>
              </a:rPr>
              <a:t>、</a:t>
            </a:r>
            <a:r>
              <a:rPr lang="en-US" altLang="zh-CN" b="1" dirty="0">
                <a:effectLst>
                  <a:outerShdw blurRad="38100" dist="38100" dir="2700000" algn="tl">
                    <a:srgbClr val="C0C0C0"/>
                  </a:outerShdw>
                </a:effectLst>
                <a:latin typeface="华文新魏" pitchFamily="2" charset="-122"/>
                <a:ea typeface="华文新魏" pitchFamily="2" charset="-122"/>
              </a:rPr>
              <a:t>《</a:t>
            </a:r>
            <a:r>
              <a:rPr lang="zh-CN" altLang="en-US" b="1" dirty="0">
                <a:effectLst>
                  <a:outerShdw blurRad="38100" dist="38100" dir="2700000" algn="tl">
                    <a:srgbClr val="C0C0C0"/>
                  </a:outerShdw>
                </a:effectLst>
                <a:latin typeface="华文新魏" pitchFamily="2" charset="-122"/>
                <a:ea typeface="华文新魏" pitchFamily="2" charset="-122"/>
              </a:rPr>
              <a:t>支付结算办法</a:t>
            </a:r>
            <a:r>
              <a:rPr lang="en-US" altLang="zh-CN" b="1" dirty="0">
                <a:effectLst>
                  <a:outerShdw blurRad="38100" dist="38100" dir="2700000" algn="tl">
                    <a:srgbClr val="C0C0C0"/>
                  </a:outerShdw>
                </a:effectLst>
                <a:latin typeface="华文新魏" pitchFamily="2" charset="-122"/>
                <a:ea typeface="华文新魏" pitchFamily="2" charset="-122"/>
              </a:rPr>
              <a:t>》</a:t>
            </a:r>
            <a:r>
              <a:rPr lang="zh-CN" altLang="en-US" b="1" dirty="0">
                <a:effectLst>
                  <a:outerShdw blurRad="38100" dist="38100" dir="2700000" algn="tl">
                    <a:srgbClr val="C0C0C0"/>
                  </a:outerShdw>
                </a:effectLst>
                <a:latin typeface="华文新魏" pitchFamily="2" charset="-122"/>
                <a:ea typeface="华文新魏" pitchFamily="2" charset="-122"/>
              </a:rPr>
              <a:t>等规定，及时办理销售收款业务；</a:t>
            </a:r>
          </a:p>
          <a:p>
            <a:pPr>
              <a:buFont typeface="Wingdings" pitchFamily="2" charset="2"/>
              <a:buNone/>
            </a:pPr>
            <a:r>
              <a:rPr lang="en-US" altLang="zh-CN" b="1" dirty="0">
                <a:effectLst>
                  <a:outerShdw blurRad="38100" dist="38100" dir="2700000" algn="tl">
                    <a:srgbClr val="C0C0C0"/>
                  </a:outerShdw>
                </a:effectLst>
                <a:latin typeface="华文新魏" pitchFamily="2" charset="-122"/>
                <a:ea typeface="华文新魏" pitchFamily="2" charset="-122"/>
              </a:rPr>
              <a:t>2</a:t>
            </a:r>
            <a:r>
              <a:rPr lang="zh-CN" altLang="en-US" b="1" dirty="0">
                <a:effectLst>
                  <a:outerShdw blurRad="38100" dist="38100" dir="2700000" algn="tl">
                    <a:srgbClr val="C0C0C0"/>
                  </a:outerShdw>
                </a:effectLst>
                <a:latin typeface="华文新魏" pitchFamily="2" charset="-122"/>
                <a:ea typeface="华文新魏" pitchFamily="2" charset="-122"/>
              </a:rPr>
              <a:t>、将销售收入及时入账，不得帐外设帐，不得擅自坐支现金，销售人员避免接触销售</a:t>
            </a:r>
            <a:r>
              <a:rPr lang="zh-CN" altLang="en-US" b="1" dirty="0" smtClean="0">
                <a:effectLst>
                  <a:outerShdw blurRad="38100" dist="38100" dir="2700000" algn="tl">
                    <a:srgbClr val="C0C0C0"/>
                  </a:outerShdw>
                </a:effectLst>
                <a:latin typeface="华文新魏" pitchFamily="2" charset="-122"/>
                <a:ea typeface="华文新魏" pitchFamily="2" charset="-122"/>
              </a:rPr>
              <a:t>现款</a:t>
            </a:r>
            <a:endParaRPr lang="zh-CN" altLang="en-US" b="1" dirty="0">
              <a:effectLst>
                <a:outerShdw blurRad="38100" dist="38100" dir="2700000" algn="tl">
                  <a:srgbClr val="C0C0C0"/>
                </a:outerShdw>
              </a:effectLst>
              <a:latin typeface="华文新魏" pitchFamily="2" charset="-122"/>
              <a:ea typeface="华文新魏" pitchFamily="2" charset="-122"/>
            </a:endParaRP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fontAlgn="base">
              <a:spcBef>
                <a:spcPct val="0"/>
              </a:spcBef>
              <a:spcAft>
                <a:spcPct val="0"/>
              </a:spcAft>
            </a:pPr>
            <a:r>
              <a:rPr lang="zh-CN" altLang="en-US" sz="2800" b="1" dirty="0" smtClean="0">
                <a:solidFill>
                  <a:schemeClr val="bg1"/>
                </a:solidFill>
              </a:rPr>
              <a:t>收款交易的内部控制</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fontAlgn="base">
              <a:spcBef>
                <a:spcPct val="0"/>
              </a:spcBef>
              <a:spcAft>
                <a:spcPct val="0"/>
              </a:spcAft>
            </a:pPr>
            <a:r>
              <a:rPr lang="zh-CN" altLang="en-US" sz="2800" b="1" dirty="0" smtClean="0">
                <a:solidFill>
                  <a:schemeClr val="bg1"/>
                </a:solidFill>
              </a:rPr>
              <a:t>销售与收款交易的风险和控制测试</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668656" y="2599090"/>
            <a:ext cx="5988122" cy="553156"/>
          </a:xfrm>
          <a:prstGeom prst="rect">
            <a:avLst/>
          </a:prstGeom>
          <a:solidFill>
            <a:srgbClr val="FFCC66"/>
          </a:solidFill>
          <a:ln w="12700">
            <a:solidFill>
              <a:schemeClr val="bg2"/>
            </a:solidFill>
            <a:miter lim="800000"/>
          </a:ln>
          <a:effectLst>
            <a:outerShdw dist="71842" dir="2700000" algn="ctr" rotWithShape="0">
              <a:schemeClr val="tx1"/>
            </a:outerShdw>
          </a:effectLst>
        </p:spPr>
        <p:txBody>
          <a:bodyPr lIns="90488" tIns="44450" rIns="90488" bIns="44450" anchor="b">
            <a:normAutofit fontScale="92500"/>
          </a:bodyPr>
          <a:lstStyle/>
          <a:p>
            <a:r>
              <a:rPr lang="zh-CN" altLang="en-US" sz="2800" b="1" dirty="0" smtClean="0"/>
              <a:t>第四节    销售与收款交易的实质性程序</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5"/>
          <p:cNvSpPr>
            <a:spLocks noGrp="1"/>
          </p:cNvSpPr>
          <p:nvPr>
            <p:ph type="sldNum" sz="quarter" idx="12"/>
          </p:nvPr>
        </p:nvSpPr>
        <p:spPr/>
        <p:txBody>
          <a:bodyPr/>
          <a:lstStyle/>
          <a:p>
            <a:fld id="{9769631B-BE35-4B20-993A-C68B67122674}" type="slidenum">
              <a:rPr lang="en-US" altLang="zh-CN"/>
              <a:pPr/>
              <a:t>34</a:t>
            </a:fld>
            <a:endParaRPr lang="en-US" altLang="zh-CN"/>
          </a:p>
        </p:txBody>
      </p:sp>
      <p:sp>
        <p:nvSpPr>
          <p:cNvPr id="97283" name="Rectangle 3"/>
          <p:cNvSpPr>
            <a:spLocks noGrp="1" noRot="1" noChangeArrowheads="1"/>
          </p:cNvSpPr>
          <p:nvPr>
            <p:ph type="body" idx="1"/>
          </p:nvPr>
        </p:nvSpPr>
        <p:spPr>
          <a:xfrm>
            <a:off x="301625" y="1484313"/>
            <a:ext cx="8540750" cy="4614862"/>
          </a:xfrm>
        </p:spPr>
        <p:txBody>
          <a:bodyPr/>
          <a:lstStyle/>
          <a:p>
            <a:pPr>
              <a:lnSpc>
                <a:spcPct val="120000"/>
              </a:lnSpc>
              <a:spcBef>
                <a:spcPct val="10000"/>
              </a:spcBef>
            </a:pPr>
            <a:r>
              <a:rPr lang="zh-CN" altLang="en-US" sz="2800" b="1" dirty="0"/>
              <a:t>通常在对交易和余额实施细节测试前进行，符合成本效益原则。</a:t>
            </a:r>
          </a:p>
          <a:p>
            <a:pPr>
              <a:lnSpc>
                <a:spcPct val="120000"/>
              </a:lnSpc>
              <a:spcBef>
                <a:spcPct val="10000"/>
              </a:spcBef>
            </a:pPr>
            <a:r>
              <a:rPr lang="zh-CN" altLang="en-US" sz="2800" b="1" dirty="0"/>
              <a:t>月度的销售记录趋势（与往年或预算相比较）</a:t>
            </a:r>
          </a:p>
          <a:p>
            <a:pPr>
              <a:lnSpc>
                <a:spcPct val="120000"/>
              </a:lnSpc>
              <a:spcBef>
                <a:spcPct val="10000"/>
              </a:spcBef>
            </a:pPr>
            <a:r>
              <a:rPr lang="zh-CN" altLang="en-US" sz="2800" b="1" dirty="0"/>
              <a:t>销售毛利率（与往年或预算相比较）</a:t>
            </a:r>
          </a:p>
          <a:p>
            <a:pPr>
              <a:lnSpc>
                <a:spcPct val="120000"/>
              </a:lnSpc>
              <a:spcBef>
                <a:spcPct val="10000"/>
              </a:spcBef>
            </a:pPr>
            <a:r>
              <a:rPr lang="zh-CN" altLang="en-US" sz="2800" b="1" dirty="0"/>
              <a:t>应收账款周转率（与往年或预算相比较）</a:t>
            </a:r>
          </a:p>
          <a:p>
            <a:pPr>
              <a:lnSpc>
                <a:spcPct val="120000"/>
              </a:lnSpc>
              <a:spcBef>
                <a:spcPct val="10000"/>
              </a:spcBef>
            </a:pPr>
            <a:r>
              <a:rPr lang="zh-CN" altLang="en-US" sz="2800" b="1" dirty="0"/>
              <a:t>存货周转率（与往年或预算相比较）</a:t>
            </a:r>
          </a:p>
          <a:p>
            <a:pPr>
              <a:lnSpc>
                <a:spcPct val="120000"/>
              </a:lnSpc>
              <a:spcBef>
                <a:spcPct val="10000"/>
              </a:spcBef>
            </a:pPr>
            <a:r>
              <a:rPr lang="zh-CN" altLang="en-US" sz="2800" b="1" dirty="0"/>
              <a:t>异常项目的销售</a:t>
            </a:r>
          </a:p>
        </p:txBody>
      </p:sp>
      <p:sp>
        <p:nvSpPr>
          <p:cNvPr id="6"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实质性分析程序</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DAB7C61-99B9-40C0-8EBC-F569C87D11EB}" type="slidenum">
              <a:rPr lang="en-US" altLang="zh-CN"/>
              <a:pPr/>
              <a:t>35</a:t>
            </a:fld>
            <a:endParaRPr lang="en-US" altLang="zh-CN"/>
          </a:p>
        </p:txBody>
      </p:sp>
      <p:sp>
        <p:nvSpPr>
          <p:cNvPr id="18435" name="Rectangle 3"/>
          <p:cNvSpPr>
            <a:spLocks noGrp="1" noRot="1" noChangeArrowheads="1"/>
          </p:cNvSpPr>
          <p:nvPr>
            <p:ph type="body" idx="1"/>
          </p:nvPr>
        </p:nvSpPr>
        <p:spPr>
          <a:xfrm>
            <a:off x="971550" y="1916113"/>
            <a:ext cx="7561263" cy="4392612"/>
          </a:xfrm>
        </p:spPr>
        <p:txBody>
          <a:bodyPr/>
          <a:lstStyle/>
          <a:p>
            <a:pPr>
              <a:lnSpc>
                <a:spcPct val="120000"/>
              </a:lnSpc>
              <a:spcBef>
                <a:spcPct val="10000"/>
              </a:spcBef>
            </a:pPr>
            <a:r>
              <a:rPr lang="zh-CN" altLang="en-US" sz="2800" b="1" dirty="0" smtClean="0">
                <a:latin typeface="宋体" pitchFamily="2" charset="-122"/>
              </a:rPr>
              <a:t>测试</a:t>
            </a:r>
            <a:r>
              <a:rPr lang="zh-CN" altLang="en-US" sz="2800" b="1" dirty="0">
                <a:latin typeface="宋体" pitchFamily="2" charset="-122"/>
              </a:rPr>
              <a:t>登记入账的销售业务确实已发生</a:t>
            </a:r>
            <a:r>
              <a:rPr lang="zh-CN" altLang="en-US" sz="2800" b="1" dirty="0"/>
              <a:t> </a:t>
            </a:r>
          </a:p>
          <a:p>
            <a:pPr>
              <a:lnSpc>
                <a:spcPct val="120000"/>
              </a:lnSpc>
              <a:spcBef>
                <a:spcPct val="10000"/>
              </a:spcBef>
            </a:pPr>
            <a:r>
              <a:rPr lang="zh-CN" altLang="en-US" sz="2800" b="1" dirty="0" smtClean="0">
                <a:latin typeface="宋体" pitchFamily="2" charset="-122"/>
              </a:rPr>
              <a:t>测试</a:t>
            </a:r>
            <a:r>
              <a:rPr lang="zh-CN" altLang="en-US" sz="2800" b="1" dirty="0">
                <a:latin typeface="宋体" pitchFamily="2" charset="-122"/>
              </a:rPr>
              <a:t>已发生的销售业务均已登记入账</a:t>
            </a:r>
            <a:r>
              <a:rPr lang="zh-CN" altLang="en-US" sz="2800" b="1" dirty="0"/>
              <a:t> </a:t>
            </a:r>
          </a:p>
          <a:p>
            <a:pPr>
              <a:lnSpc>
                <a:spcPct val="120000"/>
              </a:lnSpc>
              <a:spcBef>
                <a:spcPct val="10000"/>
              </a:spcBef>
            </a:pPr>
            <a:r>
              <a:rPr lang="zh-CN" altLang="en-US" sz="2800" b="1" dirty="0" smtClean="0">
                <a:latin typeface="宋体" pitchFamily="2" charset="-122"/>
              </a:rPr>
              <a:t>测试</a:t>
            </a:r>
            <a:r>
              <a:rPr lang="zh-CN" altLang="en-US" sz="2800" b="1" dirty="0">
                <a:latin typeface="宋体" pitchFamily="2" charset="-122"/>
              </a:rPr>
              <a:t>登记入账的销售业务的估价准确</a:t>
            </a:r>
            <a:r>
              <a:rPr lang="zh-CN" altLang="en-US" sz="2800" b="1" dirty="0"/>
              <a:t> </a:t>
            </a:r>
          </a:p>
          <a:p>
            <a:pPr>
              <a:lnSpc>
                <a:spcPct val="120000"/>
              </a:lnSpc>
              <a:spcBef>
                <a:spcPct val="10000"/>
              </a:spcBef>
            </a:pPr>
            <a:r>
              <a:rPr lang="zh-CN" altLang="en-US" sz="2800" b="1" dirty="0" smtClean="0">
                <a:latin typeface="宋体" pitchFamily="2" charset="-122"/>
              </a:rPr>
              <a:t>登记</a:t>
            </a:r>
            <a:r>
              <a:rPr lang="zh-CN" altLang="en-US" sz="2800" b="1" dirty="0">
                <a:latin typeface="宋体" pitchFamily="2" charset="-122"/>
              </a:rPr>
              <a:t>入账的销售交易分类恰当</a:t>
            </a:r>
          </a:p>
          <a:p>
            <a:pPr>
              <a:lnSpc>
                <a:spcPct val="120000"/>
              </a:lnSpc>
              <a:spcBef>
                <a:spcPct val="10000"/>
              </a:spcBef>
            </a:pPr>
            <a:r>
              <a:rPr lang="zh-CN" altLang="en-US" sz="2800" b="1" dirty="0" smtClean="0">
                <a:latin typeface="宋体" pitchFamily="2" charset="-122"/>
              </a:rPr>
              <a:t>测试</a:t>
            </a:r>
            <a:r>
              <a:rPr lang="zh-CN" altLang="en-US" sz="2800" b="1" dirty="0">
                <a:latin typeface="宋体" pitchFamily="2" charset="-122"/>
              </a:rPr>
              <a:t>销售业务的记录及时</a:t>
            </a:r>
            <a:r>
              <a:rPr lang="zh-CN" altLang="en-US" sz="2800" b="1" dirty="0"/>
              <a:t> </a:t>
            </a:r>
          </a:p>
          <a:p>
            <a:pPr>
              <a:lnSpc>
                <a:spcPct val="120000"/>
              </a:lnSpc>
              <a:spcBef>
                <a:spcPct val="10000"/>
              </a:spcBef>
            </a:pPr>
            <a:r>
              <a:rPr lang="zh-CN" altLang="en-US" sz="2800" b="1" dirty="0" smtClean="0">
                <a:latin typeface="宋体" pitchFamily="2" charset="-122"/>
              </a:rPr>
              <a:t>测试</a:t>
            </a:r>
            <a:r>
              <a:rPr lang="zh-CN" altLang="en-US" sz="2800" b="1" dirty="0">
                <a:latin typeface="宋体" pitchFamily="2" charset="-122"/>
              </a:rPr>
              <a:t>销售业务已正确地记入明细账并正确地汇总</a:t>
            </a:r>
            <a:r>
              <a:rPr lang="zh-CN" altLang="en-US" sz="2800" b="1" dirty="0"/>
              <a:t> </a:t>
            </a:r>
          </a:p>
        </p:txBody>
      </p:sp>
      <p:sp>
        <p:nvSpPr>
          <p:cNvPr id="5" name="Rectangle 3"/>
          <p:cNvSpPr txBox="1">
            <a:spLocks noChangeArrowheads="1"/>
          </p:cNvSpPr>
          <p:nvPr/>
        </p:nvSpPr>
        <p:spPr bwMode="auto">
          <a:xfrm>
            <a:off x="1071538"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latin typeface="宋体" pitchFamily="2" charset="-122"/>
              </a:rPr>
              <a:t>销售交易的细节测试</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F93FF82E-BCF7-420B-8C00-4004E4513870}" type="slidenum">
              <a:rPr lang="en-US" altLang="zh-CN"/>
              <a:pPr/>
              <a:t>36</a:t>
            </a:fld>
            <a:endParaRPr lang="en-US" altLang="zh-CN"/>
          </a:p>
        </p:txBody>
      </p:sp>
      <p:sp>
        <p:nvSpPr>
          <p:cNvPr id="133123" name="Rectangle 3"/>
          <p:cNvSpPr>
            <a:spLocks noGrp="1" noRot="1" noChangeArrowheads="1"/>
          </p:cNvSpPr>
          <p:nvPr>
            <p:ph type="body" idx="1"/>
          </p:nvPr>
        </p:nvSpPr>
        <p:spPr>
          <a:xfrm>
            <a:off x="250825" y="1196975"/>
            <a:ext cx="8893175" cy="5472113"/>
          </a:xfrm>
        </p:spPr>
        <p:txBody>
          <a:bodyPr/>
          <a:lstStyle/>
          <a:p>
            <a:endParaRPr kumimoji="1" lang="zh-CN" altLang="zh-CN" b="1" dirty="0">
              <a:solidFill>
                <a:schemeClr val="tx2"/>
              </a:solidFill>
            </a:endParaRPr>
          </a:p>
        </p:txBody>
      </p:sp>
      <p:sp>
        <p:nvSpPr>
          <p:cNvPr id="133124" name="Oval 4"/>
          <p:cNvSpPr>
            <a:spLocks noChangeArrowheads="1"/>
          </p:cNvSpPr>
          <p:nvPr/>
        </p:nvSpPr>
        <p:spPr bwMode="auto">
          <a:xfrm>
            <a:off x="684213" y="2133600"/>
            <a:ext cx="2376487" cy="935038"/>
          </a:xfrm>
          <a:prstGeom prst="ellipse">
            <a:avLst/>
          </a:prstGeom>
          <a:solidFill>
            <a:schemeClr val="tx2"/>
          </a:solidFill>
          <a:ln w="9525">
            <a:solidFill>
              <a:schemeClr val="tx1"/>
            </a:solidFill>
            <a:miter lim="800000"/>
            <a:headEnd/>
            <a:tailEnd/>
          </a:ln>
          <a:effectLst/>
        </p:spPr>
        <p:txBody>
          <a:bodyPr wrap="none" anchor="ctr"/>
          <a:lstStyle/>
          <a:p>
            <a:pPr algn="ctr"/>
            <a:r>
              <a:rPr lang="zh-CN" altLang="en-US" sz="4400">
                <a:solidFill>
                  <a:schemeClr val="bg1"/>
                </a:solidFill>
                <a:ea typeface="隶书" pitchFamily="49" charset="-122"/>
              </a:rPr>
              <a:t>记账日</a:t>
            </a:r>
          </a:p>
        </p:txBody>
      </p:sp>
      <p:sp>
        <p:nvSpPr>
          <p:cNvPr id="133125" name="Oval 5"/>
          <p:cNvSpPr>
            <a:spLocks noChangeArrowheads="1"/>
          </p:cNvSpPr>
          <p:nvPr/>
        </p:nvSpPr>
        <p:spPr bwMode="auto">
          <a:xfrm>
            <a:off x="3563938" y="2133600"/>
            <a:ext cx="2376487" cy="935038"/>
          </a:xfrm>
          <a:prstGeom prst="ellipse">
            <a:avLst/>
          </a:prstGeom>
          <a:solidFill>
            <a:schemeClr val="tx2"/>
          </a:solidFill>
          <a:ln w="9525">
            <a:solidFill>
              <a:schemeClr val="tx1"/>
            </a:solidFill>
            <a:miter lim="800000"/>
            <a:headEnd/>
            <a:tailEnd/>
          </a:ln>
          <a:effectLst/>
        </p:spPr>
        <p:txBody>
          <a:bodyPr wrap="none" anchor="ctr"/>
          <a:lstStyle/>
          <a:p>
            <a:pPr algn="ctr"/>
            <a:r>
              <a:rPr lang="zh-CN" altLang="en-US" sz="4400">
                <a:solidFill>
                  <a:schemeClr val="bg1"/>
                </a:solidFill>
                <a:ea typeface="隶书" pitchFamily="49" charset="-122"/>
              </a:rPr>
              <a:t>发票日</a:t>
            </a:r>
          </a:p>
        </p:txBody>
      </p:sp>
      <p:sp>
        <p:nvSpPr>
          <p:cNvPr id="133126" name="Oval 6"/>
          <p:cNvSpPr>
            <a:spLocks noChangeArrowheads="1"/>
          </p:cNvSpPr>
          <p:nvPr/>
        </p:nvSpPr>
        <p:spPr bwMode="auto">
          <a:xfrm>
            <a:off x="6227763" y="2133600"/>
            <a:ext cx="2376487" cy="935038"/>
          </a:xfrm>
          <a:prstGeom prst="ellipse">
            <a:avLst/>
          </a:prstGeom>
          <a:solidFill>
            <a:schemeClr val="tx2"/>
          </a:solidFill>
          <a:ln w="9525">
            <a:solidFill>
              <a:schemeClr val="tx1"/>
            </a:solidFill>
            <a:miter lim="800000"/>
            <a:headEnd/>
            <a:tailEnd/>
          </a:ln>
          <a:effectLst/>
        </p:spPr>
        <p:txBody>
          <a:bodyPr wrap="none" anchor="ctr"/>
          <a:lstStyle/>
          <a:p>
            <a:pPr algn="ctr"/>
            <a:r>
              <a:rPr lang="zh-CN" altLang="en-US" sz="4400">
                <a:solidFill>
                  <a:schemeClr val="bg1"/>
                </a:solidFill>
                <a:ea typeface="隶书" pitchFamily="49" charset="-122"/>
              </a:rPr>
              <a:t>发货日</a:t>
            </a:r>
          </a:p>
        </p:txBody>
      </p:sp>
      <p:sp>
        <p:nvSpPr>
          <p:cNvPr id="133127" name="Rectangle 7"/>
          <p:cNvSpPr>
            <a:spLocks noChangeArrowheads="1"/>
          </p:cNvSpPr>
          <p:nvPr/>
        </p:nvSpPr>
        <p:spPr bwMode="auto">
          <a:xfrm>
            <a:off x="2936875" y="4770438"/>
            <a:ext cx="3556000" cy="771525"/>
          </a:xfrm>
          <a:prstGeom prst="rect">
            <a:avLst/>
          </a:prstGeom>
          <a:solidFill>
            <a:schemeClr val="bg1"/>
          </a:solidFill>
          <a:ln w="9525">
            <a:solidFill>
              <a:schemeClr val="tx1"/>
            </a:solidFill>
            <a:miter lim="800000"/>
            <a:headEnd/>
            <a:tailEnd/>
          </a:ln>
          <a:effectLst/>
        </p:spPr>
        <p:txBody>
          <a:bodyPr wrap="none" anchor="ctr">
            <a:spAutoFit/>
          </a:bodyPr>
          <a:lstStyle/>
          <a:p>
            <a:pPr algn="ctr"/>
            <a:r>
              <a:rPr lang="zh-CN" altLang="en-US" sz="4400" b="1" dirty="0">
                <a:ea typeface="隶书" pitchFamily="49" charset="-122"/>
              </a:rPr>
              <a:t>同一会计期间</a:t>
            </a:r>
          </a:p>
        </p:txBody>
      </p:sp>
      <p:sp>
        <p:nvSpPr>
          <p:cNvPr id="133128" name="Line 8"/>
          <p:cNvSpPr>
            <a:spLocks noChangeShapeType="1"/>
          </p:cNvSpPr>
          <p:nvPr/>
        </p:nvSpPr>
        <p:spPr bwMode="auto">
          <a:xfrm>
            <a:off x="2411413" y="3068638"/>
            <a:ext cx="1728787" cy="1655762"/>
          </a:xfrm>
          <a:prstGeom prst="line">
            <a:avLst/>
          </a:prstGeom>
          <a:noFill/>
          <a:ln w="38100">
            <a:solidFill>
              <a:schemeClr val="tx1"/>
            </a:solidFill>
            <a:miter lim="800000"/>
            <a:headEnd/>
            <a:tailEnd type="triangle" w="med" len="med"/>
          </a:ln>
          <a:effectLst/>
        </p:spPr>
        <p:txBody>
          <a:bodyPr wrap="none"/>
          <a:lstStyle/>
          <a:p>
            <a:endParaRPr lang="zh-CN" altLang="en-US"/>
          </a:p>
        </p:txBody>
      </p:sp>
      <p:sp>
        <p:nvSpPr>
          <p:cNvPr id="133129" name="Line 9"/>
          <p:cNvSpPr>
            <a:spLocks noChangeShapeType="1"/>
          </p:cNvSpPr>
          <p:nvPr/>
        </p:nvSpPr>
        <p:spPr bwMode="auto">
          <a:xfrm>
            <a:off x="4643438" y="3141663"/>
            <a:ext cx="0" cy="1582737"/>
          </a:xfrm>
          <a:prstGeom prst="line">
            <a:avLst/>
          </a:prstGeom>
          <a:noFill/>
          <a:ln w="38100">
            <a:solidFill>
              <a:schemeClr val="tx1"/>
            </a:solidFill>
            <a:miter lim="800000"/>
            <a:headEnd/>
            <a:tailEnd type="triangle" w="med" len="med"/>
          </a:ln>
          <a:effectLst/>
        </p:spPr>
        <p:txBody>
          <a:bodyPr wrap="none"/>
          <a:lstStyle/>
          <a:p>
            <a:endParaRPr lang="zh-CN" altLang="en-US"/>
          </a:p>
        </p:txBody>
      </p:sp>
      <p:sp>
        <p:nvSpPr>
          <p:cNvPr id="133130" name="Line 10"/>
          <p:cNvSpPr>
            <a:spLocks noChangeShapeType="1"/>
          </p:cNvSpPr>
          <p:nvPr/>
        </p:nvSpPr>
        <p:spPr bwMode="auto">
          <a:xfrm flipH="1">
            <a:off x="5219700" y="3141663"/>
            <a:ext cx="1584325" cy="1511300"/>
          </a:xfrm>
          <a:prstGeom prst="line">
            <a:avLst/>
          </a:prstGeom>
          <a:noFill/>
          <a:ln w="38100">
            <a:solidFill>
              <a:schemeClr val="tx1"/>
            </a:solidFill>
            <a:miter lim="800000"/>
            <a:headEnd/>
            <a:tailEnd type="triangle" w="med" len="med"/>
          </a:ln>
          <a:effectLst/>
        </p:spPr>
        <p:txBody>
          <a:bodyPr wrap="none"/>
          <a:lstStyle/>
          <a:p>
            <a:endParaRPr lang="zh-CN" altLang="en-US"/>
          </a:p>
        </p:txBody>
      </p:sp>
      <p:sp>
        <p:nvSpPr>
          <p:cNvPr id="13" name="Rectangle 3"/>
          <p:cNvSpPr txBox="1">
            <a:spLocks noChangeArrowheads="1"/>
          </p:cNvSpPr>
          <p:nvPr/>
        </p:nvSpPr>
        <p:spPr bwMode="auto">
          <a:xfrm>
            <a:off x="1214414"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收入截止测试的三条审计路线</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6718C2E-B9E4-4FF3-BC0B-7F66462CB0A0}" type="slidenum">
              <a:rPr lang="en-US" altLang="zh-CN"/>
              <a:pPr/>
              <a:t>37</a:t>
            </a:fld>
            <a:endParaRPr lang="en-US" altLang="zh-CN"/>
          </a:p>
        </p:txBody>
      </p:sp>
      <p:sp>
        <p:nvSpPr>
          <p:cNvPr id="99331" name="Rectangle 3"/>
          <p:cNvSpPr>
            <a:spLocks noGrp="1" noRot="1" noChangeArrowheads="1"/>
          </p:cNvSpPr>
          <p:nvPr>
            <p:ph type="body" idx="1"/>
          </p:nvPr>
        </p:nvSpPr>
        <p:spPr>
          <a:xfrm>
            <a:off x="900113" y="981075"/>
            <a:ext cx="7416800" cy="5473700"/>
          </a:xfrm>
        </p:spPr>
        <p:txBody>
          <a:bodyPr/>
          <a:lstStyle/>
          <a:p>
            <a:pPr>
              <a:lnSpc>
                <a:spcPct val="110000"/>
              </a:lnSpc>
              <a:spcBef>
                <a:spcPct val="10000"/>
              </a:spcBef>
            </a:pPr>
            <a:r>
              <a:rPr lang="zh-CN" altLang="en-US" sz="2800" b="1" dirty="0">
                <a:latin typeface="宋体" pitchFamily="2" charset="-122"/>
              </a:rPr>
              <a:t>（一）审计目标</a:t>
            </a:r>
            <a:r>
              <a:rPr lang="zh-CN" altLang="en-US" sz="2800" b="1" dirty="0"/>
              <a:t> </a:t>
            </a:r>
          </a:p>
          <a:p>
            <a:pPr>
              <a:lnSpc>
                <a:spcPct val="110000"/>
              </a:lnSpc>
              <a:spcBef>
                <a:spcPct val="10000"/>
              </a:spcBef>
            </a:pPr>
            <a:r>
              <a:rPr lang="zh-CN" altLang="en-US" sz="2800" b="1" dirty="0">
                <a:latin typeface="宋体" pitchFamily="2" charset="-122"/>
              </a:rPr>
              <a:t>（二）应收账款的实质性程序</a:t>
            </a:r>
            <a:r>
              <a:rPr lang="zh-CN" altLang="en-US" sz="2800" b="1" dirty="0"/>
              <a:t> </a:t>
            </a:r>
          </a:p>
          <a:p>
            <a:pPr>
              <a:lnSpc>
                <a:spcPct val="110000"/>
              </a:lnSpc>
              <a:spcBef>
                <a:spcPct val="10000"/>
              </a:spcBef>
              <a:buFont typeface="Wingdings" pitchFamily="2" charset="2"/>
              <a:buNone/>
            </a:pPr>
            <a:r>
              <a:rPr lang="en-US" altLang="zh-CN" sz="2400" b="1" dirty="0">
                <a:latin typeface="宋体" pitchFamily="2" charset="-122"/>
              </a:rPr>
              <a:t>1.</a:t>
            </a:r>
            <a:r>
              <a:rPr lang="zh-CN" altLang="en-US" sz="2400" b="1" dirty="0">
                <a:latin typeface="宋体" pitchFamily="2" charset="-122"/>
              </a:rPr>
              <a:t>获取或编制应收账款明细表</a:t>
            </a:r>
            <a:endParaRPr lang="zh-CN" altLang="en-US" sz="2400" b="1" dirty="0"/>
          </a:p>
          <a:p>
            <a:pPr>
              <a:lnSpc>
                <a:spcPct val="110000"/>
              </a:lnSpc>
              <a:spcBef>
                <a:spcPct val="10000"/>
              </a:spcBef>
              <a:buFont typeface="Wingdings" pitchFamily="2" charset="2"/>
              <a:buNone/>
            </a:pPr>
            <a:r>
              <a:rPr lang="en-US" altLang="zh-CN" sz="2400" b="1" dirty="0">
                <a:latin typeface="宋体" pitchFamily="2" charset="-122"/>
              </a:rPr>
              <a:t>2.</a:t>
            </a:r>
            <a:r>
              <a:rPr lang="zh-CN" altLang="en-US" sz="2400" b="1" dirty="0">
                <a:latin typeface="宋体" pitchFamily="2" charset="-122"/>
              </a:rPr>
              <a:t>分析应收账款账龄（或，确定已收回的应收账款）</a:t>
            </a:r>
            <a:r>
              <a:rPr lang="zh-CN" altLang="en-US" sz="2400" b="1" dirty="0"/>
              <a:t> </a:t>
            </a:r>
          </a:p>
          <a:p>
            <a:pPr>
              <a:lnSpc>
                <a:spcPct val="110000"/>
              </a:lnSpc>
              <a:spcBef>
                <a:spcPct val="10000"/>
              </a:spcBef>
              <a:buFont typeface="Wingdings" pitchFamily="2" charset="2"/>
              <a:buNone/>
            </a:pPr>
            <a:r>
              <a:rPr lang="en-US" altLang="zh-CN" sz="2400" b="1" dirty="0">
                <a:latin typeface="宋体" pitchFamily="2" charset="-122"/>
              </a:rPr>
              <a:t>3.</a:t>
            </a:r>
            <a:r>
              <a:rPr lang="zh-CN" altLang="en-US" sz="2400" b="1" dirty="0">
                <a:latin typeface="宋体" pitchFamily="2" charset="-122"/>
              </a:rPr>
              <a:t>应收账款的分析程序</a:t>
            </a:r>
            <a:endParaRPr lang="zh-CN" altLang="en-US" sz="2400" b="1" dirty="0"/>
          </a:p>
          <a:p>
            <a:pPr>
              <a:lnSpc>
                <a:spcPct val="110000"/>
              </a:lnSpc>
              <a:spcBef>
                <a:spcPct val="10000"/>
              </a:spcBef>
              <a:buFont typeface="Wingdings" pitchFamily="2" charset="2"/>
              <a:buNone/>
            </a:pPr>
            <a:r>
              <a:rPr lang="en-US" altLang="zh-CN" sz="2400" b="1" dirty="0">
                <a:latin typeface="宋体" pitchFamily="2" charset="-122"/>
              </a:rPr>
              <a:t>4.</a:t>
            </a:r>
            <a:r>
              <a:rPr lang="zh-CN" altLang="en-US" sz="2400" b="1" dirty="0">
                <a:latin typeface="宋体" pitchFamily="2" charset="-122"/>
              </a:rPr>
              <a:t>函证应收账款（或，检查未函证应收账款）</a:t>
            </a:r>
            <a:r>
              <a:rPr lang="zh-CN" altLang="en-US" sz="2400" b="1" dirty="0"/>
              <a:t> </a:t>
            </a:r>
          </a:p>
          <a:p>
            <a:pPr>
              <a:lnSpc>
                <a:spcPct val="110000"/>
              </a:lnSpc>
              <a:spcBef>
                <a:spcPct val="10000"/>
              </a:spcBef>
              <a:buFont typeface="Wingdings" pitchFamily="2" charset="2"/>
              <a:buNone/>
            </a:pPr>
            <a:r>
              <a:rPr lang="en-US" altLang="zh-CN" sz="2400" b="1" dirty="0">
                <a:latin typeface="宋体" pitchFamily="2" charset="-122"/>
              </a:rPr>
              <a:t>5.</a:t>
            </a:r>
            <a:r>
              <a:rPr lang="zh-CN" altLang="en-US" sz="2400" b="1" dirty="0">
                <a:latin typeface="宋体" pitchFamily="2" charset="-122"/>
              </a:rPr>
              <a:t>检查坏账的确认和处理</a:t>
            </a:r>
            <a:r>
              <a:rPr lang="zh-CN" altLang="en-US" sz="2400" b="1" dirty="0"/>
              <a:t> </a:t>
            </a:r>
          </a:p>
          <a:p>
            <a:pPr>
              <a:lnSpc>
                <a:spcPct val="110000"/>
              </a:lnSpc>
              <a:spcBef>
                <a:spcPct val="10000"/>
              </a:spcBef>
              <a:buFont typeface="Wingdings" pitchFamily="2" charset="2"/>
              <a:buNone/>
            </a:pPr>
            <a:r>
              <a:rPr lang="en-US" altLang="zh-CN" sz="2400" b="1" dirty="0">
                <a:latin typeface="宋体" pitchFamily="2" charset="-122"/>
              </a:rPr>
              <a:t>6.</a:t>
            </a:r>
            <a:r>
              <a:rPr lang="zh-CN" altLang="en-US" sz="2400" b="1" dirty="0">
                <a:latin typeface="宋体" pitchFamily="2" charset="-122"/>
              </a:rPr>
              <a:t>抽查有无不属于结算业务的债权</a:t>
            </a:r>
            <a:r>
              <a:rPr lang="zh-CN" altLang="en-US" sz="2400" b="1" dirty="0"/>
              <a:t> </a:t>
            </a:r>
          </a:p>
          <a:p>
            <a:pPr>
              <a:lnSpc>
                <a:spcPct val="110000"/>
              </a:lnSpc>
              <a:spcBef>
                <a:spcPct val="10000"/>
              </a:spcBef>
              <a:buFont typeface="Wingdings" pitchFamily="2" charset="2"/>
              <a:buNone/>
            </a:pPr>
            <a:r>
              <a:rPr lang="en-US" altLang="zh-CN" sz="2400" b="1" dirty="0">
                <a:latin typeface="宋体" pitchFamily="2" charset="-122"/>
              </a:rPr>
              <a:t>7.</a:t>
            </a:r>
            <a:r>
              <a:rPr lang="zh-CN" altLang="en-US" sz="2400" b="1" dirty="0">
                <a:latin typeface="宋体" pitchFamily="2" charset="-122"/>
              </a:rPr>
              <a:t>检查特殊交易（外币应收账款的折算、贴现、质押或出售、关联方交易）</a:t>
            </a:r>
            <a:r>
              <a:rPr lang="zh-CN" altLang="en-US" sz="2400" b="1" dirty="0"/>
              <a:t> </a:t>
            </a:r>
          </a:p>
          <a:p>
            <a:pPr>
              <a:lnSpc>
                <a:spcPct val="110000"/>
              </a:lnSpc>
              <a:spcBef>
                <a:spcPct val="10000"/>
              </a:spcBef>
              <a:buFont typeface="Wingdings" pitchFamily="2" charset="2"/>
              <a:buNone/>
            </a:pPr>
            <a:r>
              <a:rPr lang="en-US" altLang="zh-CN" sz="2400" b="1" dirty="0">
                <a:latin typeface="宋体" pitchFamily="2" charset="-122"/>
              </a:rPr>
              <a:t>8.</a:t>
            </a:r>
            <a:r>
              <a:rPr lang="zh-CN" altLang="en-US" sz="2400" b="1" dirty="0">
                <a:latin typeface="宋体" pitchFamily="2" charset="-122"/>
              </a:rPr>
              <a:t>分析应收账款明细账余额</a:t>
            </a:r>
          </a:p>
          <a:p>
            <a:pPr>
              <a:lnSpc>
                <a:spcPct val="110000"/>
              </a:lnSpc>
              <a:spcBef>
                <a:spcPct val="10000"/>
              </a:spcBef>
              <a:buFont typeface="Wingdings" pitchFamily="2" charset="2"/>
              <a:buNone/>
            </a:pPr>
            <a:r>
              <a:rPr lang="en-US" altLang="zh-CN" sz="2400" b="1" dirty="0">
                <a:latin typeface="宋体" pitchFamily="2" charset="-122"/>
              </a:rPr>
              <a:t>9.</a:t>
            </a:r>
            <a:r>
              <a:rPr lang="zh-CN" altLang="en-US" sz="2400" b="1" dirty="0">
                <a:latin typeface="宋体" pitchFamily="2" charset="-122"/>
              </a:rPr>
              <a:t>检查应收账款在资产负债表上是否已恰当披露</a:t>
            </a:r>
            <a:r>
              <a:rPr lang="zh-CN" altLang="en-US" sz="2400" dirty="0"/>
              <a:t> </a:t>
            </a:r>
          </a:p>
          <a:p>
            <a:pPr>
              <a:lnSpc>
                <a:spcPct val="110000"/>
              </a:lnSpc>
              <a:spcBef>
                <a:spcPct val="10000"/>
              </a:spcBef>
            </a:pPr>
            <a:endParaRPr lang="en-US" altLang="zh-CN" sz="2400" dirty="0"/>
          </a:p>
        </p:txBody>
      </p:sp>
      <p:sp>
        <p:nvSpPr>
          <p:cNvPr id="5" name="Rectangle 3"/>
          <p:cNvSpPr txBox="1">
            <a:spLocks noChangeArrowheads="1"/>
          </p:cNvSpPr>
          <p:nvPr/>
        </p:nvSpPr>
        <p:spPr bwMode="auto">
          <a:xfrm>
            <a:off x="928662" y="285728"/>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应收账款的实质性程序</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5"/>
          <p:cNvSpPr>
            <a:spLocks noGrp="1"/>
          </p:cNvSpPr>
          <p:nvPr>
            <p:ph type="sldNum" sz="quarter" idx="12"/>
          </p:nvPr>
        </p:nvSpPr>
        <p:spPr/>
        <p:txBody>
          <a:bodyPr/>
          <a:lstStyle/>
          <a:p>
            <a:fld id="{6EBB597E-85A3-421D-9F07-495CCD134E75}" type="slidenum">
              <a:rPr lang="en-US" altLang="zh-CN"/>
              <a:pPr/>
              <a:t>38</a:t>
            </a:fld>
            <a:endParaRPr lang="en-US" altLang="zh-CN"/>
          </a:p>
        </p:txBody>
      </p:sp>
      <p:sp>
        <p:nvSpPr>
          <p:cNvPr id="101379" name="Rectangle 3"/>
          <p:cNvSpPr>
            <a:spLocks noGrp="1" noRot="1" noChangeArrowheads="1"/>
          </p:cNvSpPr>
          <p:nvPr>
            <p:ph type="body" idx="1"/>
          </p:nvPr>
        </p:nvSpPr>
        <p:spPr>
          <a:xfrm>
            <a:off x="900113" y="1268413"/>
            <a:ext cx="7056437" cy="4957762"/>
          </a:xfrm>
        </p:spPr>
        <p:txBody>
          <a:bodyPr/>
          <a:lstStyle/>
          <a:p>
            <a:pPr>
              <a:lnSpc>
                <a:spcPct val="120000"/>
              </a:lnSpc>
              <a:spcBef>
                <a:spcPct val="10000"/>
              </a:spcBef>
            </a:pPr>
            <a:r>
              <a:rPr lang="zh-CN" altLang="en-US" sz="2400" b="1" dirty="0">
                <a:latin typeface="宋体" pitchFamily="2" charset="-122"/>
              </a:rPr>
              <a:t>应收账款函证就是直接发函给被审计单位的债务人，要求核实被审计单位应收账款的记录是否正确的一种审计方法。</a:t>
            </a:r>
          </a:p>
          <a:p>
            <a:pPr>
              <a:lnSpc>
                <a:spcPct val="120000"/>
              </a:lnSpc>
              <a:spcBef>
                <a:spcPct val="10000"/>
              </a:spcBef>
              <a:buFont typeface="Wingdings" pitchFamily="2" charset="2"/>
              <a:buNone/>
            </a:pPr>
            <a:r>
              <a:rPr lang="zh-CN" altLang="en-US" sz="2400" b="1" dirty="0">
                <a:latin typeface="宋体" pitchFamily="2" charset="-122"/>
              </a:rPr>
              <a:t>（</a:t>
            </a:r>
            <a:r>
              <a:rPr lang="en-US" altLang="zh-CN" sz="2400" b="1" dirty="0">
                <a:latin typeface="宋体" pitchFamily="2" charset="-122"/>
              </a:rPr>
              <a:t>1</a:t>
            </a:r>
            <a:r>
              <a:rPr lang="zh-CN" altLang="en-US" sz="2400" b="1" dirty="0">
                <a:latin typeface="宋体" pitchFamily="2" charset="-122"/>
              </a:rPr>
              <a:t>）函证的方式</a:t>
            </a:r>
          </a:p>
          <a:p>
            <a:pPr>
              <a:lnSpc>
                <a:spcPct val="120000"/>
              </a:lnSpc>
              <a:spcBef>
                <a:spcPct val="10000"/>
              </a:spcBef>
              <a:buFont typeface="Wingdings" pitchFamily="2" charset="2"/>
              <a:buNone/>
            </a:pPr>
            <a:r>
              <a:rPr lang="zh-CN" altLang="en-US" sz="2400" b="1" dirty="0">
                <a:latin typeface="宋体" pitchFamily="2" charset="-122"/>
                <a:cs typeface="Times New Roman" pitchFamily="18" charset="0"/>
              </a:rPr>
              <a:t>（</a:t>
            </a:r>
            <a:r>
              <a:rPr lang="en-US" altLang="zh-CN" sz="2400" b="1" dirty="0">
                <a:latin typeface="宋体" pitchFamily="2" charset="-122"/>
                <a:cs typeface="Times New Roman" pitchFamily="18" charset="0"/>
              </a:rPr>
              <a:t>2</a:t>
            </a:r>
            <a:r>
              <a:rPr lang="zh-CN" altLang="en-US" sz="2400" b="1" dirty="0">
                <a:latin typeface="宋体" pitchFamily="2" charset="-122"/>
                <a:cs typeface="Times New Roman" pitchFamily="18" charset="0"/>
              </a:rPr>
              <a:t>）函证的范围</a:t>
            </a:r>
          </a:p>
          <a:p>
            <a:pPr>
              <a:lnSpc>
                <a:spcPct val="120000"/>
              </a:lnSpc>
              <a:spcBef>
                <a:spcPct val="10000"/>
              </a:spcBef>
              <a:buFont typeface="Wingdings" pitchFamily="2" charset="2"/>
              <a:buNone/>
            </a:pPr>
            <a:r>
              <a:rPr lang="zh-CN" altLang="en-US" sz="2400" b="1" dirty="0">
                <a:latin typeface="宋体" pitchFamily="2" charset="-122"/>
                <a:cs typeface="Times New Roman" pitchFamily="18" charset="0"/>
              </a:rPr>
              <a:t>（</a:t>
            </a:r>
            <a:r>
              <a:rPr lang="en-US" altLang="zh-CN" sz="2400" b="1" dirty="0">
                <a:latin typeface="宋体" pitchFamily="2" charset="-122"/>
                <a:cs typeface="Times New Roman" pitchFamily="18" charset="0"/>
              </a:rPr>
              <a:t>3</a:t>
            </a:r>
            <a:r>
              <a:rPr lang="zh-CN" altLang="en-US" sz="2400" b="1" dirty="0">
                <a:latin typeface="宋体" pitchFamily="2" charset="-122"/>
                <a:cs typeface="Times New Roman" pitchFamily="18" charset="0"/>
              </a:rPr>
              <a:t>）函证的对象</a:t>
            </a:r>
            <a:r>
              <a:rPr lang="zh-CN" altLang="en-US" sz="2400" b="1" dirty="0">
                <a:latin typeface="宋体" pitchFamily="2" charset="-122"/>
              </a:rPr>
              <a:t>  </a:t>
            </a:r>
          </a:p>
          <a:p>
            <a:pPr>
              <a:lnSpc>
                <a:spcPct val="120000"/>
              </a:lnSpc>
              <a:spcBef>
                <a:spcPct val="10000"/>
              </a:spcBef>
              <a:buFont typeface="Wingdings" pitchFamily="2" charset="2"/>
              <a:buNone/>
            </a:pPr>
            <a:r>
              <a:rPr lang="zh-CN" altLang="en-US" sz="2400" b="1" dirty="0">
                <a:latin typeface="宋体" pitchFamily="2" charset="-122"/>
                <a:cs typeface="Times New Roman" pitchFamily="18" charset="0"/>
              </a:rPr>
              <a:t>（</a:t>
            </a:r>
            <a:r>
              <a:rPr lang="en-US" altLang="zh-CN" sz="2400" b="1" dirty="0">
                <a:latin typeface="宋体" pitchFamily="2" charset="-122"/>
                <a:cs typeface="Times New Roman" pitchFamily="18" charset="0"/>
              </a:rPr>
              <a:t>4</a:t>
            </a:r>
            <a:r>
              <a:rPr lang="zh-CN" altLang="en-US" sz="2400" b="1" dirty="0">
                <a:latin typeface="宋体" pitchFamily="2" charset="-122"/>
                <a:cs typeface="Times New Roman" pitchFamily="18" charset="0"/>
              </a:rPr>
              <a:t>）函证时间的选择</a:t>
            </a:r>
            <a:r>
              <a:rPr lang="zh-CN" altLang="en-US" sz="2400" b="1" dirty="0">
                <a:latin typeface="宋体" pitchFamily="2" charset="-122"/>
              </a:rPr>
              <a:t> </a:t>
            </a:r>
          </a:p>
          <a:p>
            <a:pPr>
              <a:lnSpc>
                <a:spcPct val="120000"/>
              </a:lnSpc>
              <a:spcBef>
                <a:spcPct val="10000"/>
              </a:spcBef>
              <a:buFont typeface="Wingdings" pitchFamily="2" charset="2"/>
              <a:buNone/>
            </a:pPr>
            <a:r>
              <a:rPr lang="zh-CN" altLang="en-US" sz="2400" b="1" dirty="0">
                <a:latin typeface="宋体" pitchFamily="2" charset="-122"/>
                <a:cs typeface="Times New Roman" pitchFamily="18" charset="0"/>
              </a:rPr>
              <a:t>（</a:t>
            </a:r>
            <a:r>
              <a:rPr lang="en-US" altLang="zh-CN" sz="2400" b="1" dirty="0">
                <a:latin typeface="宋体" pitchFamily="2" charset="-122"/>
                <a:cs typeface="Times New Roman" pitchFamily="18" charset="0"/>
              </a:rPr>
              <a:t>5</a:t>
            </a:r>
            <a:r>
              <a:rPr lang="zh-CN" altLang="en-US" sz="2400" b="1" dirty="0">
                <a:latin typeface="宋体" pitchFamily="2" charset="-122"/>
                <a:cs typeface="Times New Roman" pitchFamily="18" charset="0"/>
              </a:rPr>
              <a:t>）函证的控制</a:t>
            </a:r>
            <a:r>
              <a:rPr lang="zh-CN" altLang="en-US" sz="2400" b="1" dirty="0">
                <a:latin typeface="宋体" pitchFamily="2" charset="-122"/>
              </a:rPr>
              <a:t> </a:t>
            </a:r>
          </a:p>
          <a:p>
            <a:pPr>
              <a:lnSpc>
                <a:spcPct val="120000"/>
              </a:lnSpc>
              <a:spcBef>
                <a:spcPct val="10000"/>
              </a:spcBef>
              <a:buFont typeface="Wingdings" pitchFamily="2" charset="2"/>
              <a:buNone/>
            </a:pPr>
            <a:r>
              <a:rPr lang="zh-CN" altLang="en-US" sz="2400" b="1" dirty="0">
                <a:latin typeface="宋体" pitchFamily="2" charset="-122"/>
                <a:cs typeface="Times New Roman" pitchFamily="18" charset="0"/>
              </a:rPr>
              <a:t>（</a:t>
            </a:r>
            <a:r>
              <a:rPr lang="en-US" altLang="zh-CN" sz="2400" b="1" dirty="0">
                <a:latin typeface="宋体" pitchFamily="2" charset="-122"/>
                <a:cs typeface="Times New Roman" pitchFamily="18" charset="0"/>
              </a:rPr>
              <a:t>6</a:t>
            </a:r>
            <a:r>
              <a:rPr lang="zh-CN" altLang="en-US" sz="2400" b="1" dirty="0">
                <a:latin typeface="宋体" pitchFamily="2" charset="-122"/>
                <a:cs typeface="Times New Roman" pitchFamily="18" charset="0"/>
              </a:rPr>
              <a:t>）函证结果差异的分析</a:t>
            </a:r>
            <a:r>
              <a:rPr lang="zh-CN" altLang="en-US" sz="2400" b="1" dirty="0">
                <a:latin typeface="宋体" pitchFamily="2" charset="-122"/>
              </a:rPr>
              <a:t> </a:t>
            </a:r>
          </a:p>
          <a:p>
            <a:pPr>
              <a:lnSpc>
                <a:spcPct val="120000"/>
              </a:lnSpc>
              <a:spcBef>
                <a:spcPct val="10000"/>
              </a:spcBef>
              <a:buFont typeface="Wingdings" pitchFamily="2" charset="2"/>
              <a:buNone/>
            </a:pPr>
            <a:r>
              <a:rPr lang="zh-CN" altLang="en-US" sz="2400" b="1" dirty="0">
                <a:latin typeface="宋体" pitchFamily="2" charset="-122"/>
                <a:cs typeface="Times New Roman" pitchFamily="18" charset="0"/>
              </a:rPr>
              <a:t>（</a:t>
            </a:r>
            <a:r>
              <a:rPr lang="en-US" altLang="zh-CN" sz="2400" b="1" dirty="0">
                <a:latin typeface="宋体" pitchFamily="2" charset="-122"/>
                <a:cs typeface="Times New Roman" pitchFamily="18" charset="0"/>
              </a:rPr>
              <a:t>7</a:t>
            </a:r>
            <a:r>
              <a:rPr lang="zh-CN" altLang="en-US" sz="2400" b="1" dirty="0">
                <a:latin typeface="宋体" pitchFamily="2" charset="-122"/>
                <a:cs typeface="Times New Roman" pitchFamily="18" charset="0"/>
              </a:rPr>
              <a:t>）对函证结果的总结和评价</a:t>
            </a:r>
            <a:r>
              <a:rPr lang="zh-CN" altLang="en-US" sz="2400" b="1" dirty="0">
                <a:latin typeface="宋体" pitchFamily="2" charset="-122"/>
              </a:rPr>
              <a:t> </a:t>
            </a:r>
          </a:p>
          <a:p>
            <a:pPr>
              <a:lnSpc>
                <a:spcPct val="120000"/>
              </a:lnSpc>
              <a:spcBef>
                <a:spcPct val="10000"/>
              </a:spcBef>
              <a:buFont typeface="Wingdings" pitchFamily="2" charset="2"/>
              <a:buNone/>
            </a:pPr>
            <a:endParaRPr lang="en-US" altLang="zh-CN" sz="2400" b="1" dirty="0">
              <a:latin typeface="宋体" pitchFamily="2" charset="-122"/>
            </a:endParaRPr>
          </a:p>
        </p:txBody>
      </p:sp>
      <p:sp>
        <p:nvSpPr>
          <p:cNvPr id="6" name="Rectangle 3"/>
          <p:cNvSpPr txBox="1">
            <a:spLocks noChangeArrowheads="1"/>
          </p:cNvSpPr>
          <p:nvPr/>
        </p:nvSpPr>
        <p:spPr bwMode="auto">
          <a:xfrm>
            <a:off x="928662" y="285728"/>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函证应收账款</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4C148FA-5FA9-4974-843D-35409E71EA40}" type="slidenum">
              <a:rPr lang="en-US" altLang="zh-CN"/>
              <a:pPr/>
              <a:t>39</a:t>
            </a:fld>
            <a:endParaRPr lang="en-US" altLang="zh-CN"/>
          </a:p>
        </p:txBody>
      </p:sp>
      <p:sp>
        <p:nvSpPr>
          <p:cNvPr id="103427" name="Rectangle 3"/>
          <p:cNvSpPr>
            <a:spLocks noGrp="1" noRot="1" noChangeArrowheads="1"/>
          </p:cNvSpPr>
          <p:nvPr>
            <p:ph type="body" idx="1"/>
          </p:nvPr>
        </p:nvSpPr>
        <p:spPr>
          <a:xfrm>
            <a:off x="827088" y="1557338"/>
            <a:ext cx="7416800" cy="4895850"/>
          </a:xfrm>
        </p:spPr>
        <p:txBody>
          <a:bodyPr/>
          <a:lstStyle/>
          <a:p>
            <a:endParaRPr lang="en-US" altLang="zh-CN" b="1" dirty="0" smtClean="0">
              <a:latin typeface="宋体" pitchFamily="2" charset="-122"/>
              <a:cs typeface="Times New Roman" pitchFamily="18" charset="0"/>
            </a:endParaRPr>
          </a:p>
          <a:p>
            <a:r>
              <a:rPr lang="zh-CN" altLang="en-US" b="1" dirty="0" smtClean="0">
                <a:latin typeface="宋体" pitchFamily="2" charset="-122"/>
                <a:cs typeface="Times New Roman" pitchFamily="18" charset="0"/>
              </a:rPr>
              <a:t>函证的</a:t>
            </a:r>
            <a:r>
              <a:rPr lang="zh-CN" altLang="en-US" b="1" dirty="0" smtClean="0">
                <a:latin typeface="宋体" pitchFamily="2" charset="-122"/>
                <a:cs typeface="Times New Roman" pitchFamily="18" charset="0"/>
              </a:rPr>
              <a:t>范围</a:t>
            </a:r>
            <a:endParaRPr lang="en-US" altLang="zh-CN" b="1" dirty="0" smtClean="0">
              <a:latin typeface="宋体" pitchFamily="2" charset="-122"/>
              <a:cs typeface="Times New Roman" pitchFamily="18" charset="0"/>
            </a:endParaRPr>
          </a:p>
          <a:p>
            <a:endParaRPr lang="en-US" altLang="zh-CN" b="1" dirty="0" smtClean="0">
              <a:latin typeface="宋体" pitchFamily="2" charset="-122"/>
              <a:cs typeface="Times New Roman" pitchFamily="18" charset="0"/>
            </a:endParaRPr>
          </a:p>
          <a:p>
            <a:r>
              <a:rPr lang="zh-CN" altLang="en-US" b="1" dirty="0" smtClean="0">
                <a:latin typeface="宋体" pitchFamily="2" charset="-122"/>
                <a:cs typeface="Times New Roman" pitchFamily="18" charset="0"/>
              </a:rPr>
              <a:t>函</a:t>
            </a:r>
            <a:r>
              <a:rPr lang="zh-CN" altLang="en-US" b="1" dirty="0" smtClean="0">
                <a:latin typeface="宋体" pitchFamily="2" charset="-122"/>
                <a:cs typeface="Times New Roman" pitchFamily="18" charset="0"/>
              </a:rPr>
              <a:t>证的</a:t>
            </a:r>
            <a:r>
              <a:rPr lang="zh-CN" altLang="en-US" b="1" dirty="0" smtClean="0">
                <a:latin typeface="宋体" pitchFamily="2" charset="-122"/>
                <a:cs typeface="Times New Roman" pitchFamily="18" charset="0"/>
              </a:rPr>
              <a:t>对象</a:t>
            </a:r>
            <a:endParaRPr lang="en-US" altLang="zh-CN" b="1" dirty="0" smtClean="0">
              <a:latin typeface="宋体" pitchFamily="2" charset="-122"/>
              <a:cs typeface="Times New Roman" pitchFamily="18" charset="0"/>
            </a:endParaRPr>
          </a:p>
          <a:p>
            <a:endParaRPr lang="en-US" altLang="zh-CN" b="1" dirty="0" smtClean="0">
              <a:latin typeface="宋体" pitchFamily="2" charset="-122"/>
              <a:cs typeface="Times New Roman" pitchFamily="18" charset="0"/>
            </a:endParaRPr>
          </a:p>
          <a:p>
            <a:r>
              <a:rPr lang="zh-CN" altLang="en-US" b="1" dirty="0" smtClean="0">
                <a:latin typeface="宋体" pitchFamily="2" charset="-122"/>
                <a:cs typeface="Times New Roman" pitchFamily="18" charset="0"/>
              </a:rPr>
              <a:t>函</a:t>
            </a:r>
            <a:r>
              <a:rPr lang="zh-CN" altLang="en-US" b="1" dirty="0" smtClean="0">
                <a:latin typeface="宋体" pitchFamily="2" charset="-122"/>
                <a:cs typeface="Times New Roman" pitchFamily="18" charset="0"/>
              </a:rPr>
              <a:t>证的时间</a:t>
            </a:r>
            <a:endParaRPr lang="zh-CN" altLang="en-US" b="1" dirty="0"/>
          </a:p>
        </p:txBody>
      </p:sp>
      <p:sp>
        <p:nvSpPr>
          <p:cNvPr id="5" name="Rectangle 3"/>
          <p:cNvSpPr txBox="1">
            <a:spLocks noChangeArrowheads="1"/>
          </p:cNvSpPr>
          <p:nvPr/>
        </p:nvSpPr>
        <p:spPr bwMode="auto">
          <a:xfrm>
            <a:off x="928662"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函证应收账款</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组合 20"/>
          <p:cNvGrpSpPr/>
          <p:nvPr/>
        </p:nvGrpSpPr>
        <p:grpSpPr>
          <a:xfrm>
            <a:off x="4672012" y="5084645"/>
            <a:ext cx="1793081" cy="1773357"/>
            <a:chOff x="6229349" y="5084644"/>
            <a:chExt cx="2390774" cy="1773357"/>
          </a:xfrm>
        </p:grpSpPr>
        <p:sp>
          <p:nvSpPr>
            <p:cNvPr id="15" name="矩形 14"/>
            <p:cNvSpPr/>
            <p:nvPr/>
          </p:nvSpPr>
          <p:spPr>
            <a:xfrm>
              <a:off x="6229349"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6819900" y="6267450"/>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229349" y="5675763"/>
              <a:ext cx="590551" cy="590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6819900" y="5084644"/>
              <a:ext cx="590551" cy="59055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7410451" y="6267450"/>
              <a:ext cx="590551" cy="59055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8029572" y="5722251"/>
              <a:ext cx="590551" cy="590551"/>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TextBox 1"/>
          <p:cNvSpPr txBox="1"/>
          <p:nvPr/>
        </p:nvSpPr>
        <p:spPr>
          <a:xfrm>
            <a:off x="1071538" y="1835011"/>
            <a:ext cx="7072362" cy="3046988"/>
          </a:xfrm>
          <a:prstGeom prst="rect">
            <a:avLst/>
          </a:prstGeom>
          <a:solidFill>
            <a:schemeClr val="bg1"/>
          </a:solid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lvl="0"/>
            <a:r>
              <a:rPr lang="zh-CN" altLang="en-US" sz="2400" b="1" dirty="0" smtClean="0"/>
              <a:t>第一节     销售与收款循环的特征</a:t>
            </a:r>
            <a:endParaRPr lang="zh-CN" altLang="en-US" sz="2400" dirty="0" smtClean="0"/>
          </a:p>
          <a:p>
            <a:endParaRPr lang="zh-CN" altLang="en-US" sz="2400" b="1" dirty="0" smtClean="0"/>
          </a:p>
          <a:p>
            <a:r>
              <a:rPr lang="zh-CN" altLang="en-US" sz="2400" b="1" dirty="0" smtClean="0"/>
              <a:t>第二节    销售与收款循环的风险评估</a:t>
            </a:r>
          </a:p>
          <a:p>
            <a:endParaRPr lang="zh-CN" altLang="en-US" sz="2400" b="1" dirty="0">
              <a:latin typeface="+mj-ea"/>
              <a:ea typeface="+mj-ea"/>
            </a:endParaRPr>
          </a:p>
          <a:p>
            <a:r>
              <a:rPr lang="zh-CN" altLang="en-US" sz="2400" b="1" dirty="0" smtClean="0"/>
              <a:t>第三节    销售与收款循环的控制测试</a:t>
            </a:r>
          </a:p>
          <a:p>
            <a:endParaRPr lang="zh-CN" altLang="en-US" sz="2400" b="1" dirty="0">
              <a:latin typeface="+mj-ea"/>
              <a:ea typeface="+mj-ea"/>
            </a:endParaRPr>
          </a:p>
          <a:p>
            <a:r>
              <a:rPr lang="zh-CN" altLang="en-US" sz="2400" b="1" dirty="0" smtClean="0"/>
              <a:t>第四节    销售与收款交易的实质性程序</a:t>
            </a:r>
          </a:p>
          <a:p>
            <a:endParaRPr lang="zh-CN" altLang="en-US" sz="2400" b="1" dirty="0">
              <a:latin typeface="+mj-ea"/>
              <a:ea typeface="+mj-ea"/>
            </a:endParaRPr>
          </a:p>
        </p:txBody>
      </p:sp>
      <p:sp>
        <p:nvSpPr>
          <p:cNvPr id="11" name="Rectangle 12"/>
          <p:cNvSpPr>
            <a:spLocks noChangeArrowheads="1"/>
          </p:cNvSpPr>
          <p:nvPr/>
        </p:nvSpPr>
        <p:spPr bwMode="auto">
          <a:xfrm>
            <a:off x="1117335" y="505355"/>
            <a:ext cx="6172200" cy="560388"/>
          </a:xfrm>
          <a:prstGeom prst="rect">
            <a:avLst/>
          </a:prstGeom>
          <a:solidFill>
            <a:schemeClr val="accent5">
              <a:lumMod val="60000"/>
              <a:lumOff val="40000"/>
            </a:schemeClr>
          </a:solidFill>
          <a:ln w="34925">
            <a:solidFill>
              <a:schemeClr val="tx1"/>
            </a:solidFill>
            <a:miter lim="800000"/>
          </a:ln>
          <a:effectLst>
            <a:outerShdw dist="107763" dir="2700000" algn="ctr" rotWithShape="0">
              <a:schemeClr val="bg2"/>
            </a:outerShdw>
          </a:effectLst>
        </p:spPr>
        <p:txBody>
          <a:bodyPr lIns="0" tIns="44450" rIns="0" bIns="44450"/>
          <a:lstStyle/>
          <a:p>
            <a:pPr algn="ctr"/>
            <a:r>
              <a:rPr lang="zh-CN" altLang="en-US" sz="2800" b="1" dirty="0" smtClean="0">
                <a:solidFill>
                  <a:schemeClr val="bg1"/>
                </a:solidFill>
              </a:rPr>
              <a:t>主要内容</a:t>
            </a:r>
            <a:endParaRPr lang="zh-CN" altLang="en-US" sz="2800" b="1" dirty="0">
              <a:solidFill>
                <a:schemeClr val="bg1"/>
              </a:solidFill>
            </a:endParaRPr>
          </a:p>
        </p:txBody>
      </p:sp>
    </p:spTree>
    <p:extLst>
      <p:ext uri="{BB962C8B-B14F-4D97-AF65-F5344CB8AC3E}">
        <p14:creationId xmlns:p14="http://schemas.microsoft.com/office/powerpoint/2010/main" xmlns="" val="2268641614"/>
      </p:ext>
    </p:extLst>
  </p:cSld>
  <p:clrMapOvr>
    <a:masterClrMapping/>
  </p:clrMapOvr>
  <p:transition spd="med">
    <p:pul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49AB8F67-E370-4913-9F9A-306D754AE922}" type="slidenum">
              <a:rPr lang="en-US" altLang="zh-CN"/>
              <a:pPr/>
              <a:t>40</a:t>
            </a:fld>
            <a:endParaRPr lang="en-US" altLang="zh-CN"/>
          </a:p>
        </p:txBody>
      </p:sp>
      <p:sp>
        <p:nvSpPr>
          <p:cNvPr id="117762" name="Rectangle 2"/>
          <p:cNvSpPr>
            <a:spLocks noGrp="1" noRot="1" noChangeArrowheads="1"/>
          </p:cNvSpPr>
          <p:nvPr>
            <p:ph type="title"/>
          </p:nvPr>
        </p:nvSpPr>
        <p:spPr>
          <a:xfrm>
            <a:off x="-214346" y="1000108"/>
            <a:ext cx="6362715" cy="714380"/>
          </a:xfrm>
        </p:spPr>
        <p:txBody>
          <a:bodyPr>
            <a:normAutofit fontScale="90000"/>
          </a:bodyPr>
          <a:lstStyle/>
          <a:p>
            <a:r>
              <a:rPr lang="zh-CN" altLang="en-US" b="1" dirty="0" smtClean="0">
                <a:latin typeface="宋体" pitchFamily="2" charset="-122"/>
                <a:cs typeface="Times New Roman" pitchFamily="18" charset="0"/>
              </a:rPr>
              <a:t>函</a:t>
            </a:r>
            <a:r>
              <a:rPr lang="zh-CN" altLang="en-US" b="1" dirty="0">
                <a:latin typeface="宋体" pitchFamily="2" charset="-122"/>
                <a:cs typeface="Times New Roman" pitchFamily="18" charset="0"/>
              </a:rPr>
              <a:t>证的控制</a:t>
            </a:r>
            <a:endParaRPr lang="zh-CN" altLang="en-US" b="1" dirty="0">
              <a:latin typeface="宋体" pitchFamily="2" charset="-122"/>
            </a:endParaRPr>
          </a:p>
        </p:txBody>
      </p:sp>
      <p:sp>
        <p:nvSpPr>
          <p:cNvPr id="117763" name="Rectangle 3"/>
          <p:cNvSpPr>
            <a:spLocks noGrp="1" noRot="1" noChangeArrowheads="1"/>
          </p:cNvSpPr>
          <p:nvPr>
            <p:ph type="body" idx="1"/>
          </p:nvPr>
        </p:nvSpPr>
        <p:spPr>
          <a:xfrm>
            <a:off x="428596" y="1714488"/>
            <a:ext cx="7961340" cy="4310071"/>
          </a:xfrm>
        </p:spPr>
        <p:txBody>
          <a:bodyPr>
            <a:normAutofit/>
          </a:bodyPr>
          <a:lstStyle/>
          <a:p>
            <a:pPr>
              <a:spcBef>
                <a:spcPct val="40000"/>
              </a:spcBef>
            </a:pPr>
            <a:r>
              <a:rPr lang="zh-CN" altLang="en-US" b="1" dirty="0">
                <a:latin typeface="宋体" pitchFamily="2" charset="-122"/>
              </a:rPr>
              <a:t>注册会计师应当采取下列措施对函证实施过程进行控制：</a:t>
            </a:r>
          </a:p>
          <a:p>
            <a:pPr>
              <a:spcBef>
                <a:spcPct val="40000"/>
              </a:spcBef>
            </a:pPr>
            <a:r>
              <a:rPr lang="zh-CN" altLang="en-US" sz="2400" b="1" dirty="0">
                <a:latin typeface="宋体" pitchFamily="2" charset="-122"/>
              </a:rPr>
              <a:t>被询证者：名称、地址与被审计单位有关记录</a:t>
            </a:r>
            <a:r>
              <a:rPr lang="zh-CN" altLang="en-US" sz="2400" b="1" dirty="0" smtClean="0">
                <a:latin typeface="宋体" pitchFamily="2" charset="-122"/>
              </a:rPr>
              <a:t>核对；</a:t>
            </a:r>
            <a:endParaRPr lang="zh-CN" altLang="en-US" sz="2400" b="1" dirty="0">
              <a:latin typeface="宋体" pitchFamily="2" charset="-122"/>
            </a:endParaRPr>
          </a:p>
          <a:p>
            <a:pPr>
              <a:spcBef>
                <a:spcPct val="40000"/>
              </a:spcBef>
            </a:pPr>
            <a:r>
              <a:rPr lang="zh-CN" altLang="en-US" sz="2400" b="1" dirty="0">
                <a:latin typeface="宋体" pitchFamily="2" charset="-122"/>
              </a:rPr>
              <a:t>询证函的</a:t>
            </a:r>
            <a:r>
              <a:rPr lang="zh-CN" altLang="en-US" sz="2400" b="1" dirty="0" smtClean="0">
                <a:latin typeface="宋体" pitchFamily="2" charset="-122"/>
              </a:rPr>
              <a:t>设计</a:t>
            </a:r>
            <a:r>
              <a:rPr lang="zh-CN" altLang="en-US" sz="2400" b="1" dirty="0" smtClean="0">
                <a:latin typeface="宋体" pitchFamily="2" charset="-122"/>
              </a:rPr>
              <a:t>；</a:t>
            </a:r>
            <a:endParaRPr lang="zh-CN" altLang="en-US" sz="2400" b="1" dirty="0">
              <a:latin typeface="宋体" pitchFamily="2" charset="-122"/>
            </a:endParaRPr>
          </a:p>
          <a:p>
            <a:pPr>
              <a:spcBef>
                <a:spcPct val="40000"/>
              </a:spcBef>
            </a:pPr>
            <a:r>
              <a:rPr lang="zh-CN" altLang="en-US" sz="2400" b="1" dirty="0">
                <a:latin typeface="宋体" pitchFamily="2" charset="-122"/>
              </a:rPr>
              <a:t>询证函的</a:t>
            </a:r>
            <a:r>
              <a:rPr lang="zh-CN" altLang="en-US" sz="2400" b="1" dirty="0" smtClean="0">
                <a:latin typeface="宋体" pitchFamily="2" charset="-122"/>
              </a:rPr>
              <a:t>发出</a:t>
            </a:r>
            <a:r>
              <a:rPr lang="zh-CN" altLang="en-US" sz="2400" b="1" dirty="0" smtClean="0">
                <a:latin typeface="宋体" pitchFamily="2" charset="-122"/>
              </a:rPr>
              <a:t>；</a:t>
            </a:r>
            <a:endParaRPr lang="zh-CN" altLang="en-US" sz="2400" b="1" dirty="0">
              <a:latin typeface="宋体" pitchFamily="2" charset="-122"/>
            </a:endParaRPr>
          </a:p>
          <a:p>
            <a:pPr>
              <a:spcBef>
                <a:spcPct val="40000"/>
              </a:spcBef>
            </a:pPr>
            <a:r>
              <a:rPr lang="zh-CN" altLang="en-US" sz="2400" b="1" dirty="0">
                <a:latin typeface="宋体" pitchFamily="2" charset="-122"/>
              </a:rPr>
              <a:t>询证函的</a:t>
            </a:r>
            <a:r>
              <a:rPr lang="zh-CN" altLang="en-US" sz="2400" b="1" dirty="0" smtClean="0">
                <a:latin typeface="宋体" pitchFamily="2" charset="-122"/>
              </a:rPr>
              <a:t>收回</a:t>
            </a:r>
            <a:r>
              <a:rPr lang="zh-CN" altLang="en-US" sz="2400" b="1" dirty="0" smtClean="0">
                <a:latin typeface="宋体" pitchFamily="2" charset="-122"/>
              </a:rPr>
              <a:t>。</a:t>
            </a:r>
            <a:endParaRPr lang="zh-CN" altLang="en-US" sz="2000" dirty="0"/>
          </a:p>
        </p:txBody>
      </p:sp>
      <p:sp>
        <p:nvSpPr>
          <p:cNvPr id="5" name="Rectangle 3"/>
          <p:cNvSpPr txBox="1">
            <a:spLocks noChangeArrowheads="1"/>
          </p:cNvSpPr>
          <p:nvPr/>
        </p:nvSpPr>
        <p:spPr bwMode="auto">
          <a:xfrm>
            <a:off x="928662"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函证应收账款</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5"/>
          <p:cNvSpPr>
            <a:spLocks noGrp="1"/>
          </p:cNvSpPr>
          <p:nvPr>
            <p:ph type="sldNum" sz="quarter" idx="12"/>
          </p:nvPr>
        </p:nvSpPr>
        <p:spPr/>
        <p:txBody>
          <a:bodyPr/>
          <a:lstStyle/>
          <a:p>
            <a:fld id="{0CAEAEC4-6C62-4B22-BC94-3C8099D491C5}" type="slidenum">
              <a:rPr lang="en-US" altLang="zh-CN"/>
              <a:pPr/>
              <a:t>41</a:t>
            </a:fld>
            <a:endParaRPr lang="en-US" altLang="zh-CN"/>
          </a:p>
        </p:txBody>
      </p:sp>
      <p:sp>
        <p:nvSpPr>
          <p:cNvPr id="118786" name="Rectangle 2"/>
          <p:cNvSpPr>
            <a:spLocks noGrp="1" noRot="1" noChangeArrowheads="1"/>
          </p:cNvSpPr>
          <p:nvPr>
            <p:ph type="title"/>
          </p:nvPr>
        </p:nvSpPr>
        <p:spPr>
          <a:xfrm>
            <a:off x="-928726" y="1000108"/>
            <a:ext cx="7858180" cy="928694"/>
          </a:xfrm>
        </p:spPr>
        <p:txBody>
          <a:bodyPr/>
          <a:lstStyle/>
          <a:p>
            <a:r>
              <a:rPr lang="zh-CN" altLang="en-US" b="1" dirty="0" smtClean="0">
                <a:latin typeface="宋体" pitchFamily="2" charset="-122"/>
                <a:cs typeface="Times New Roman" pitchFamily="18" charset="0"/>
              </a:rPr>
              <a:t>函</a:t>
            </a:r>
            <a:r>
              <a:rPr lang="zh-CN" altLang="en-US" b="1" dirty="0">
                <a:latin typeface="宋体" pitchFamily="2" charset="-122"/>
                <a:cs typeface="Times New Roman" pitchFamily="18" charset="0"/>
              </a:rPr>
              <a:t>证结果差异分析</a:t>
            </a:r>
            <a:endParaRPr lang="zh-CN" altLang="en-US" b="1" dirty="0">
              <a:latin typeface="宋体" pitchFamily="2" charset="-122"/>
            </a:endParaRPr>
          </a:p>
        </p:txBody>
      </p:sp>
      <p:sp>
        <p:nvSpPr>
          <p:cNvPr id="118788" name="AutoShape 4"/>
          <p:cNvSpPr>
            <a:spLocks noChangeArrowheads="1"/>
          </p:cNvSpPr>
          <p:nvPr/>
        </p:nvSpPr>
        <p:spPr bwMode="auto">
          <a:xfrm>
            <a:off x="1187450" y="2205038"/>
            <a:ext cx="7129463" cy="1944687"/>
          </a:xfrm>
          <a:prstGeom prst="cloudCallout">
            <a:avLst>
              <a:gd name="adj1" fmla="val -43750"/>
              <a:gd name="adj2" fmla="val 70000"/>
            </a:avLst>
          </a:prstGeom>
          <a:solidFill>
            <a:schemeClr val="accent1"/>
          </a:solidFill>
          <a:ln w="9525">
            <a:solidFill>
              <a:schemeClr val="tx1"/>
            </a:solidFill>
            <a:miter lim="800000"/>
            <a:headEnd/>
            <a:tailEnd/>
          </a:ln>
          <a:effectLst/>
        </p:spPr>
        <p:txBody>
          <a:bodyPr/>
          <a:lstStyle/>
          <a:p>
            <a:pPr algn="ctr"/>
            <a:r>
              <a:rPr lang="zh-CN" altLang="en-US" sz="3200" b="1" dirty="0">
                <a:solidFill>
                  <a:srgbClr val="FF0000"/>
                </a:solidFill>
              </a:rPr>
              <a:t>由于登记入账时间不同而产生的不符事项有哪些？？？？</a:t>
            </a:r>
          </a:p>
        </p:txBody>
      </p:sp>
      <p:sp>
        <p:nvSpPr>
          <p:cNvPr id="6" name="Rectangle 3"/>
          <p:cNvSpPr txBox="1">
            <a:spLocks noChangeArrowheads="1"/>
          </p:cNvSpPr>
          <p:nvPr/>
        </p:nvSpPr>
        <p:spPr bwMode="auto">
          <a:xfrm>
            <a:off x="928662" y="357166"/>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函证应收账款</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5040074F-19D3-445D-B020-AD0344E0A3C6}" type="slidenum">
              <a:rPr lang="en-US" altLang="zh-CN"/>
              <a:pPr/>
              <a:t>42</a:t>
            </a:fld>
            <a:endParaRPr lang="en-US" altLang="zh-CN"/>
          </a:p>
        </p:txBody>
      </p:sp>
      <p:sp>
        <p:nvSpPr>
          <p:cNvPr id="105474" name="Rectangle 2"/>
          <p:cNvSpPr>
            <a:spLocks noGrp="1" noRot="1" noChangeArrowheads="1"/>
          </p:cNvSpPr>
          <p:nvPr>
            <p:ph type="title"/>
          </p:nvPr>
        </p:nvSpPr>
        <p:spPr>
          <a:xfrm>
            <a:off x="-428660" y="1000108"/>
            <a:ext cx="8148665" cy="333391"/>
          </a:xfrm>
        </p:spPr>
        <p:txBody>
          <a:bodyPr>
            <a:normAutofit fontScale="90000"/>
          </a:bodyPr>
          <a:lstStyle/>
          <a:p>
            <a:r>
              <a:rPr lang="zh-CN" altLang="en-US" b="1" dirty="0" smtClean="0">
                <a:latin typeface="宋体" pitchFamily="2" charset="-122"/>
              </a:rPr>
              <a:t>对</a:t>
            </a:r>
            <a:r>
              <a:rPr lang="zh-CN" altLang="en-US" b="1" dirty="0">
                <a:latin typeface="宋体" pitchFamily="2" charset="-122"/>
              </a:rPr>
              <a:t>函证结果的总结和评价</a:t>
            </a:r>
            <a:r>
              <a:rPr lang="zh-CN" altLang="en-US" dirty="0"/>
              <a:t> </a:t>
            </a:r>
          </a:p>
        </p:txBody>
      </p:sp>
      <p:sp>
        <p:nvSpPr>
          <p:cNvPr id="105475" name="Rectangle 3"/>
          <p:cNvSpPr>
            <a:spLocks noGrp="1" noRot="1" noChangeArrowheads="1"/>
          </p:cNvSpPr>
          <p:nvPr>
            <p:ph type="body" idx="1"/>
          </p:nvPr>
        </p:nvSpPr>
        <p:spPr>
          <a:xfrm>
            <a:off x="250825" y="1412875"/>
            <a:ext cx="8540750" cy="5113338"/>
          </a:xfrm>
        </p:spPr>
        <p:txBody>
          <a:bodyPr/>
          <a:lstStyle/>
          <a:p>
            <a:pPr algn="just">
              <a:lnSpc>
                <a:spcPct val="110000"/>
              </a:lnSpc>
            </a:pPr>
            <a:endParaRPr lang="zh-CN" altLang="en-US" sz="2800" dirty="0"/>
          </a:p>
        </p:txBody>
      </p:sp>
      <p:sp>
        <p:nvSpPr>
          <p:cNvPr id="5" name="Rectangle 3"/>
          <p:cNvSpPr txBox="1">
            <a:spLocks noChangeArrowheads="1"/>
          </p:cNvSpPr>
          <p:nvPr/>
        </p:nvSpPr>
        <p:spPr bwMode="auto">
          <a:xfrm>
            <a:off x="1214414" y="214290"/>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b="1" dirty="0" smtClean="0">
                <a:solidFill>
                  <a:schemeClr val="bg1"/>
                </a:solidFill>
              </a:rPr>
              <a:t>函证应收账款</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1066800" y="1981200"/>
            <a:ext cx="6400800" cy="914400"/>
            <a:chOff x="1392" y="1152"/>
            <a:chExt cx="2976" cy="432"/>
          </a:xfrm>
          <a:solidFill>
            <a:schemeClr val="bg1"/>
          </a:solidFill>
        </p:grpSpPr>
        <p:sp>
          <p:nvSpPr>
            <p:cNvPr id="336901" name="AutoShape 5">
              <a:hlinkClick r:id="rId2" action="ppaction://hlinksldjump"/>
            </p:cNvPr>
            <p:cNvSpPr>
              <a:spLocks noChangeArrowheads="1"/>
            </p:cNvSpPr>
            <p:nvPr/>
          </p:nvSpPr>
          <p:spPr bwMode="gray">
            <a:xfrm>
              <a:off x="1632" y="1227"/>
              <a:ext cx="2736" cy="288"/>
            </a:xfrm>
            <a:prstGeom prst="roundRect">
              <a:avLst>
                <a:gd name="adj" fmla="val 16667"/>
              </a:avLst>
            </a:prstGeom>
            <a:grp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lgn="ctr"/>
              <a:endParaRPr lang="zh-CN" altLang="en-US" sz="2800" b="1">
                <a:solidFill>
                  <a:schemeClr val="bg1"/>
                </a:solidFill>
                <a:effectLst/>
                <a:latin typeface="Arial" pitchFamily="34" charset="0"/>
                <a:ea typeface="宋体" pitchFamily="2" charset="-122"/>
              </a:endParaRPr>
            </a:p>
          </p:txBody>
        </p:sp>
        <p:sp>
          <p:nvSpPr>
            <p:cNvPr id="336902" name="AutoShape 6"/>
            <p:cNvSpPr>
              <a:spLocks noChangeArrowheads="1"/>
            </p:cNvSpPr>
            <p:nvPr/>
          </p:nvSpPr>
          <p:spPr bwMode="gray">
            <a:xfrm>
              <a:off x="1392" y="1152"/>
              <a:ext cx="432" cy="432"/>
            </a:xfrm>
            <a:prstGeom prst="diamond">
              <a:avLst/>
            </a:prstGeom>
            <a:grp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p>
          </p:txBody>
        </p:sp>
        <p:sp>
          <p:nvSpPr>
            <p:cNvPr id="336903" name="Text Box 7">
              <a:hlinkClick r:id="rId3" action="ppaction://hlinksldjump"/>
            </p:cNvPr>
            <p:cNvSpPr txBox="1">
              <a:spLocks noChangeArrowheads="1"/>
            </p:cNvSpPr>
            <p:nvPr/>
          </p:nvSpPr>
          <p:spPr bwMode="gray">
            <a:xfrm>
              <a:off x="1776" y="1262"/>
              <a:ext cx="2592" cy="246"/>
            </a:xfrm>
            <a:prstGeom prst="rect">
              <a:avLst/>
            </a:prstGeom>
            <a:grpFill/>
            <a:ln w="9525" algn="ctr">
              <a:noFill/>
              <a:miter lim="800000"/>
              <a:headEnd/>
              <a:tailEnd/>
            </a:ln>
            <a:effectLst/>
          </p:spPr>
          <p:txBody>
            <a:bodyPr>
              <a:spAutoFit/>
            </a:bodyPr>
            <a:lstStyle/>
            <a:p>
              <a:pPr algn="ctr" eaLnBrk="0" hangingPunct="0"/>
              <a:r>
                <a:rPr lang="zh-CN" altLang="en-US" sz="2800" b="1" dirty="0">
                  <a:effectLst/>
                  <a:ea typeface="宋体" pitchFamily="2" charset="-122"/>
                </a:rPr>
                <a:t>预收账款审计</a:t>
              </a:r>
              <a:r>
                <a:rPr lang="zh-CN" altLang="en-US" sz="2800" dirty="0">
                  <a:effectLst>
                    <a:outerShdw blurRad="38100" dist="38100" dir="2700000" algn="tl">
                      <a:srgbClr val="C0C0C0"/>
                    </a:outerShdw>
                  </a:effectLst>
                  <a:ea typeface="宋体" pitchFamily="2" charset="-122"/>
                </a:rPr>
                <a:t> </a:t>
              </a:r>
              <a:endParaRPr lang="en-US" altLang="zh-CN" sz="2800" dirty="0">
                <a:effectLst>
                  <a:outerShdw blurRad="38100" dist="38100" dir="2700000" algn="tl">
                    <a:srgbClr val="C0C0C0"/>
                  </a:outerShdw>
                </a:effectLst>
                <a:ea typeface="宋体" pitchFamily="2" charset="-122"/>
              </a:endParaRPr>
            </a:p>
          </p:txBody>
        </p:sp>
        <p:sp>
          <p:nvSpPr>
            <p:cNvPr id="336904" name="Text Box 8"/>
            <p:cNvSpPr txBox="1">
              <a:spLocks noChangeArrowheads="1"/>
            </p:cNvSpPr>
            <p:nvPr/>
          </p:nvSpPr>
          <p:spPr bwMode="gray">
            <a:xfrm>
              <a:off x="1509" y="1193"/>
              <a:ext cx="178" cy="246"/>
            </a:xfrm>
            <a:prstGeom prst="rect">
              <a:avLst/>
            </a:prstGeom>
            <a:grpFill/>
            <a:ln w="9525" algn="ctr">
              <a:noFill/>
              <a:miter lim="800000"/>
              <a:headEnd/>
              <a:tailEnd/>
            </a:ln>
            <a:effectLst/>
          </p:spPr>
          <p:txBody>
            <a:bodyPr wrap="none">
              <a:spAutoFit/>
            </a:bodyPr>
            <a:lstStyle/>
            <a:p>
              <a:pPr algn="ctr" eaLnBrk="0" hangingPunct="0"/>
              <a:r>
                <a:rPr lang="en-US" altLang="zh-CN" sz="2800" b="1">
                  <a:effectLst/>
                  <a:latin typeface="Arial" pitchFamily="34" charset="0"/>
                  <a:ea typeface="宋体" pitchFamily="2" charset="-122"/>
                </a:rPr>
                <a:t>2</a:t>
              </a:r>
            </a:p>
          </p:txBody>
        </p:sp>
      </p:grpSp>
      <p:grpSp>
        <p:nvGrpSpPr>
          <p:cNvPr id="3" name="Group 9"/>
          <p:cNvGrpSpPr>
            <a:grpSpLocks/>
          </p:cNvGrpSpPr>
          <p:nvPr/>
        </p:nvGrpSpPr>
        <p:grpSpPr bwMode="auto">
          <a:xfrm>
            <a:off x="1143000" y="3886200"/>
            <a:ext cx="6400800" cy="914400"/>
            <a:chOff x="1392" y="1152"/>
            <a:chExt cx="2976" cy="432"/>
          </a:xfrm>
          <a:solidFill>
            <a:schemeClr val="bg1"/>
          </a:solidFill>
        </p:grpSpPr>
        <p:sp>
          <p:nvSpPr>
            <p:cNvPr id="336906" name="AutoShape 10">
              <a:hlinkClick r:id="rId2" action="ppaction://hlinksldjump"/>
            </p:cNvPr>
            <p:cNvSpPr>
              <a:spLocks noChangeArrowheads="1"/>
            </p:cNvSpPr>
            <p:nvPr/>
          </p:nvSpPr>
          <p:spPr bwMode="gray">
            <a:xfrm>
              <a:off x="1632" y="1227"/>
              <a:ext cx="2736" cy="288"/>
            </a:xfrm>
            <a:prstGeom prst="roundRect">
              <a:avLst>
                <a:gd name="adj" fmla="val 16667"/>
              </a:avLst>
            </a:prstGeom>
            <a:grp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lgn="ctr"/>
              <a:endParaRPr lang="zh-CN" altLang="en-US" sz="2800" b="1">
                <a:solidFill>
                  <a:schemeClr val="bg1"/>
                </a:solidFill>
                <a:effectLst/>
                <a:latin typeface="Arial" pitchFamily="34" charset="0"/>
                <a:ea typeface="宋体" pitchFamily="2" charset="-122"/>
              </a:endParaRPr>
            </a:p>
          </p:txBody>
        </p:sp>
        <p:sp>
          <p:nvSpPr>
            <p:cNvPr id="336907" name="AutoShape 11"/>
            <p:cNvSpPr>
              <a:spLocks noChangeArrowheads="1"/>
            </p:cNvSpPr>
            <p:nvPr/>
          </p:nvSpPr>
          <p:spPr bwMode="gray">
            <a:xfrm>
              <a:off x="1392" y="1152"/>
              <a:ext cx="432" cy="432"/>
            </a:xfrm>
            <a:prstGeom prst="diamond">
              <a:avLst/>
            </a:prstGeom>
            <a:grp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p>
          </p:txBody>
        </p:sp>
        <p:sp>
          <p:nvSpPr>
            <p:cNvPr id="336908" name="Text Box 12">
              <a:hlinkClick r:id="rId3" action="ppaction://hlinksldjump"/>
            </p:cNvPr>
            <p:cNvSpPr txBox="1">
              <a:spLocks noChangeArrowheads="1"/>
            </p:cNvSpPr>
            <p:nvPr/>
          </p:nvSpPr>
          <p:spPr bwMode="gray">
            <a:xfrm>
              <a:off x="1776" y="1262"/>
              <a:ext cx="2592" cy="246"/>
            </a:xfrm>
            <a:prstGeom prst="rect">
              <a:avLst/>
            </a:prstGeom>
            <a:grpFill/>
            <a:ln w="9525" algn="ctr">
              <a:noFill/>
              <a:miter lim="800000"/>
              <a:headEnd/>
              <a:tailEnd/>
            </a:ln>
            <a:effectLst/>
          </p:spPr>
          <p:txBody>
            <a:bodyPr>
              <a:spAutoFit/>
            </a:bodyPr>
            <a:lstStyle/>
            <a:p>
              <a:pPr algn="ctr" eaLnBrk="0" hangingPunct="0"/>
              <a:r>
                <a:rPr lang="zh-CN" altLang="en-US" sz="2800" b="1">
                  <a:effectLst/>
                  <a:ea typeface="宋体" pitchFamily="2" charset="-122"/>
                </a:rPr>
                <a:t>其他应交款审计</a:t>
              </a:r>
              <a:r>
                <a:rPr lang="zh-CN" altLang="en-US" sz="2800">
                  <a:effectLst>
                    <a:outerShdw blurRad="38100" dist="38100" dir="2700000" algn="tl">
                      <a:srgbClr val="C0C0C0"/>
                    </a:outerShdw>
                  </a:effectLst>
                  <a:ea typeface="宋体" pitchFamily="2" charset="-122"/>
                </a:rPr>
                <a:t> </a:t>
              </a:r>
              <a:endParaRPr lang="en-US" altLang="zh-CN" sz="2800">
                <a:effectLst>
                  <a:outerShdw blurRad="38100" dist="38100" dir="2700000" algn="tl">
                    <a:srgbClr val="C0C0C0"/>
                  </a:outerShdw>
                </a:effectLst>
                <a:ea typeface="宋体" pitchFamily="2" charset="-122"/>
              </a:endParaRPr>
            </a:p>
          </p:txBody>
        </p:sp>
        <p:sp>
          <p:nvSpPr>
            <p:cNvPr id="336909" name="Text Box 13"/>
            <p:cNvSpPr txBox="1">
              <a:spLocks noChangeArrowheads="1"/>
            </p:cNvSpPr>
            <p:nvPr/>
          </p:nvSpPr>
          <p:spPr bwMode="gray">
            <a:xfrm>
              <a:off x="1509" y="1193"/>
              <a:ext cx="178" cy="246"/>
            </a:xfrm>
            <a:prstGeom prst="rect">
              <a:avLst/>
            </a:prstGeom>
            <a:grpFill/>
            <a:ln w="9525" algn="ctr">
              <a:noFill/>
              <a:miter lim="800000"/>
              <a:headEnd/>
              <a:tailEnd/>
            </a:ln>
            <a:effectLst/>
          </p:spPr>
          <p:txBody>
            <a:bodyPr wrap="none">
              <a:spAutoFit/>
            </a:bodyPr>
            <a:lstStyle/>
            <a:p>
              <a:pPr algn="ctr" eaLnBrk="0" hangingPunct="0"/>
              <a:r>
                <a:rPr lang="en-US" altLang="zh-CN" sz="2800" b="1">
                  <a:effectLst/>
                  <a:latin typeface="Arial" pitchFamily="34" charset="0"/>
                  <a:ea typeface="宋体" pitchFamily="2" charset="-122"/>
                </a:rPr>
                <a:t>4</a:t>
              </a:r>
            </a:p>
          </p:txBody>
        </p:sp>
      </p:grpSp>
      <p:grpSp>
        <p:nvGrpSpPr>
          <p:cNvPr id="4" name="Group 14"/>
          <p:cNvGrpSpPr>
            <a:grpSpLocks/>
          </p:cNvGrpSpPr>
          <p:nvPr/>
        </p:nvGrpSpPr>
        <p:grpSpPr bwMode="auto">
          <a:xfrm>
            <a:off x="1143000" y="4876800"/>
            <a:ext cx="6400800" cy="914400"/>
            <a:chOff x="1392" y="1152"/>
            <a:chExt cx="2976" cy="432"/>
          </a:xfrm>
          <a:solidFill>
            <a:schemeClr val="bg1"/>
          </a:solidFill>
        </p:grpSpPr>
        <p:sp>
          <p:nvSpPr>
            <p:cNvPr id="336911" name="AutoShape 15">
              <a:hlinkClick r:id="rId2" action="ppaction://hlinksldjump"/>
            </p:cNvPr>
            <p:cNvSpPr>
              <a:spLocks noChangeArrowheads="1"/>
            </p:cNvSpPr>
            <p:nvPr/>
          </p:nvSpPr>
          <p:spPr bwMode="gray">
            <a:xfrm>
              <a:off x="1632" y="1227"/>
              <a:ext cx="2736" cy="288"/>
            </a:xfrm>
            <a:prstGeom prst="roundRect">
              <a:avLst>
                <a:gd name="adj" fmla="val 16667"/>
              </a:avLst>
            </a:prstGeom>
            <a:grp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lgn="ctr"/>
              <a:endParaRPr lang="zh-CN" altLang="en-US" sz="2800" b="1">
                <a:solidFill>
                  <a:schemeClr val="bg1"/>
                </a:solidFill>
                <a:effectLst/>
                <a:latin typeface="Arial" pitchFamily="34" charset="0"/>
                <a:ea typeface="宋体" pitchFamily="2" charset="-122"/>
              </a:endParaRPr>
            </a:p>
          </p:txBody>
        </p:sp>
        <p:sp>
          <p:nvSpPr>
            <p:cNvPr id="336912" name="AutoShape 16"/>
            <p:cNvSpPr>
              <a:spLocks noChangeArrowheads="1"/>
            </p:cNvSpPr>
            <p:nvPr/>
          </p:nvSpPr>
          <p:spPr bwMode="gray">
            <a:xfrm>
              <a:off x="1392" y="1152"/>
              <a:ext cx="432" cy="432"/>
            </a:xfrm>
            <a:prstGeom prst="diamond">
              <a:avLst/>
            </a:prstGeom>
            <a:grp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p>
          </p:txBody>
        </p:sp>
        <p:sp>
          <p:nvSpPr>
            <p:cNvPr id="336913" name="Text Box 17">
              <a:hlinkClick r:id="rId3" action="ppaction://hlinksldjump"/>
            </p:cNvPr>
            <p:cNvSpPr txBox="1">
              <a:spLocks noChangeArrowheads="1"/>
            </p:cNvSpPr>
            <p:nvPr/>
          </p:nvSpPr>
          <p:spPr bwMode="gray">
            <a:xfrm>
              <a:off x="1776" y="1262"/>
              <a:ext cx="2592" cy="246"/>
            </a:xfrm>
            <a:prstGeom prst="rect">
              <a:avLst/>
            </a:prstGeom>
            <a:grpFill/>
            <a:ln w="9525" algn="ctr">
              <a:noFill/>
              <a:miter lim="800000"/>
              <a:headEnd/>
              <a:tailEnd/>
            </a:ln>
            <a:effectLst/>
          </p:spPr>
          <p:txBody>
            <a:bodyPr>
              <a:spAutoFit/>
            </a:bodyPr>
            <a:lstStyle/>
            <a:p>
              <a:pPr algn="ctr" eaLnBrk="0" hangingPunct="0"/>
              <a:r>
                <a:rPr lang="zh-CN" altLang="en-US" sz="2800" b="1" dirty="0">
                  <a:effectLst/>
                  <a:ea typeface="宋体" pitchFamily="2" charset="-122"/>
                </a:rPr>
                <a:t>营业税金及附加审计</a:t>
              </a:r>
              <a:r>
                <a:rPr lang="zh-CN" altLang="en-US" sz="2800" dirty="0">
                  <a:effectLst>
                    <a:outerShdw blurRad="38100" dist="38100" dir="2700000" algn="tl">
                      <a:srgbClr val="C0C0C0"/>
                    </a:outerShdw>
                  </a:effectLst>
                  <a:ea typeface="宋体" pitchFamily="2" charset="-122"/>
                </a:rPr>
                <a:t> </a:t>
              </a:r>
              <a:endParaRPr lang="en-US" altLang="zh-CN" sz="2800" dirty="0">
                <a:effectLst>
                  <a:outerShdw blurRad="38100" dist="38100" dir="2700000" algn="tl">
                    <a:srgbClr val="C0C0C0"/>
                  </a:outerShdw>
                </a:effectLst>
                <a:ea typeface="宋体" pitchFamily="2" charset="-122"/>
              </a:endParaRPr>
            </a:p>
          </p:txBody>
        </p:sp>
        <p:sp>
          <p:nvSpPr>
            <p:cNvPr id="336914" name="Text Box 18"/>
            <p:cNvSpPr txBox="1">
              <a:spLocks noChangeArrowheads="1"/>
            </p:cNvSpPr>
            <p:nvPr/>
          </p:nvSpPr>
          <p:spPr bwMode="gray">
            <a:xfrm>
              <a:off x="1509" y="1193"/>
              <a:ext cx="178" cy="246"/>
            </a:xfrm>
            <a:prstGeom prst="rect">
              <a:avLst/>
            </a:prstGeom>
            <a:grpFill/>
            <a:ln w="9525" algn="ctr">
              <a:noFill/>
              <a:miter lim="800000"/>
              <a:headEnd/>
              <a:tailEnd/>
            </a:ln>
            <a:effectLst/>
          </p:spPr>
          <p:txBody>
            <a:bodyPr wrap="none">
              <a:spAutoFit/>
            </a:bodyPr>
            <a:lstStyle/>
            <a:p>
              <a:pPr algn="ctr" eaLnBrk="0" hangingPunct="0"/>
              <a:r>
                <a:rPr lang="en-US" altLang="zh-CN" sz="2800" b="1">
                  <a:effectLst/>
                  <a:latin typeface="Arial" pitchFamily="34" charset="0"/>
                  <a:ea typeface="宋体" pitchFamily="2" charset="-122"/>
                </a:rPr>
                <a:t>5</a:t>
              </a:r>
            </a:p>
          </p:txBody>
        </p:sp>
      </p:grpSp>
      <p:grpSp>
        <p:nvGrpSpPr>
          <p:cNvPr id="5" name="Group 19"/>
          <p:cNvGrpSpPr>
            <a:grpSpLocks/>
          </p:cNvGrpSpPr>
          <p:nvPr/>
        </p:nvGrpSpPr>
        <p:grpSpPr bwMode="auto">
          <a:xfrm>
            <a:off x="1066800" y="990600"/>
            <a:ext cx="6400800" cy="914400"/>
            <a:chOff x="1392" y="1152"/>
            <a:chExt cx="2976" cy="432"/>
          </a:xfrm>
          <a:solidFill>
            <a:schemeClr val="bg1"/>
          </a:solidFill>
        </p:grpSpPr>
        <p:sp>
          <p:nvSpPr>
            <p:cNvPr id="336916" name="AutoShape 20">
              <a:hlinkClick r:id="rId2" action="ppaction://hlinksldjump"/>
            </p:cNvPr>
            <p:cNvSpPr>
              <a:spLocks noChangeArrowheads="1"/>
            </p:cNvSpPr>
            <p:nvPr/>
          </p:nvSpPr>
          <p:spPr bwMode="gray">
            <a:xfrm>
              <a:off x="1632" y="1227"/>
              <a:ext cx="2736" cy="288"/>
            </a:xfrm>
            <a:prstGeom prst="roundRect">
              <a:avLst>
                <a:gd name="adj" fmla="val 16667"/>
              </a:avLst>
            </a:prstGeom>
            <a:grp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lgn="ctr"/>
              <a:endParaRPr lang="zh-CN" altLang="en-US" sz="3200" b="1">
                <a:solidFill>
                  <a:schemeClr val="bg1"/>
                </a:solidFill>
                <a:effectLst/>
                <a:latin typeface="Arial" pitchFamily="34" charset="0"/>
                <a:ea typeface="宋体" pitchFamily="2" charset="-122"/>
              </a:endParaRPr>
            </a:p>
          </p:txBody>
        </p:sp>
        <p:sp>
          <p:nvSpPr>
            <p:cNvPr id="336917" name="AutoShape 21"/>
            <p:cNvSpPr>
              <a:spLocks noChangeArrowheads="1"/>
            </p:cNvSpPr>
            <p:nvPr/>
          </p:nvSpPr>
          <p:spPr bwMode="gray">
            <a:xfrm>
              <a:off x="1392" y="1152"/>
              <a:ext cx="432" cy="432"/>
            </a:xfrm>
            <a:prstGeom prst="diamond">
              <a:avLst/>
            </a:prstGeom>
            <a:grp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p>
          </p:txBody>
        </p:sp>
        <p:sp>
          <p:nvSpPr>
            <p:cNvPr id="336918" name="Text Box 22">
              <a:hlinkClick r:id="rId3" action="ppaction://hlinksldjump"/>
            </p:cNvPr>
            <p:cNvSpPr txBox="1">
              <a:spLocks noChangeArrowheads="1"/>
            </p:cNvSpPr>
            <p:nvPr/>
          </p:nvSpPr>
          <p:spPr bwMode="gray">
            <a:xfrm>
              <a:off x="1776" y="1262"/>
              <a:ext cx="2592" cy="246"/>
            </a:xfrm>
            <a:prstGeom prst="rect">
              <a:avLst/>
            </a:prstGeom>
            <a:grpFill/>
            <a:ln w="9525" algn="ctr">
              <a:noFill/>
              <a:miter lim="800000"/>
              <a:headEnd/>
              <a:tailEnd/>
            </a:ln>
            <a:effectLst/>
          </p:spPr>
          <p:txBody>
            <a:bodyPr>
              <a:spAutoFit/>
            </a:bodyPr>
            <a:lstStyle/>
            <a:p>
              <a:pPr algn="ctr" eaLnBrk="0" hangingPunct="0"/>
              <a:r>
                <a:rPr lang="zh-CN" altLang="en-US" sz="2800" b="1">
                  <a:effectLst/>
                  <a:ea typeface="宋体" pitchFamily="2" charset="-122"/>
                </a:rPr>
                <a:t>应收票据审计</a:t>
              </a:r>
              <a:r>
                <a:rPr lang="zh-CN" altLang="en-US" sz="2800">
                  <a:effectLst>
                    <a:outerShdw blurRad="38100" dist="38100" dir="2700000" algn="tl">
                      <a:srgbClr val="C0C0C0"/>
                    </a:outerShdw>
                  </a:effectLst>
                  <a:ea typeface="宋体" pitchFamily="2" charset="-122"/>
                </a:rPr>
                <a:t> </a:t>
              </a:r>
              <a:endParaRPr lang="en-US" altLang="zh-CN" sz="2800">
                <a:effectLst>
                  <a:outerShdw blurRad="38100" dist="38100" dir="2700000" algn="tl">
                    <a:srgbClr val="C0C0C0"/>
                  </a:outerShdw>
                </a:effectLst>
                <a:ea typeface="宋体" pitchFamily="2" charset="-122"/>
              </a:endParaRPr>
            </a:p>
          </p:txBody>
        </p:sp>
        <p:sp>
          <p:nvSpPr>
            <p:cNvPr id="336919" name="Text Box 23"/>
            <p:cNvSpPr txBox="1">
              <a:spLocks noChangeArrowheads="1"/>
            </p:cNvSpPr>
            <p:nvPr/>
          </p:nvSpPr>
          <p:spPr bwMode="gray">
            <a:xfrm>
              <a:off x="1504" y="1169"/>
              <a:ext cx="189" cy="274"/>
            </a:xfrm>
            <a:prstGeom prst="rect">
              <a:avLst/>
            </a:prstGeom>
            <a:grpFill/>
            <a:ln w="9525" algn="ctr">
              <a:noFill/>
              <a:miter lim="800000"/>
              <a:headEnd/>
              <a:tailEnd/>
            </a:ln>
            <a:effectLst/>
          </p:spPr>
          <p:txBody>
            <a:bodyPr wrap="none">
              <a:spAutoFit/>
            </a:bodyPr>
            <a:lstStyle/>
            <a:p>
              <a:pPr algn="ctr" eaLnBrk="0" hangingPunct="0"/>
              <a:r>
                <a:rPr lang="zh-CN" altLang="en-US" sz="3200" b="1" dirty="0">
                  <a:effectLst/>
                  <a:latin typeface="Arial" pitchFamily="34" charset="0"/>
                  <a:ea typeface="宋体" pitchFamily="2" charset="-122"/>
                </a:rPr>
                <a:t>1</a:t>
              </a:r>
            </a:p>
          </p:txBody>
        </p:sp>
      </p:grpSp>
      <p:grpSp>
        <p:nvGrpSpPr>
          <p:cNvPr id="6" name="Group 24"/>
          <p:cNvGrpSpPr>
            <a:grpSpLocks/>
          </p:cNvGrpSpPr>
          <p:nvPr/>
        </p:nvGrpSpPr>
        <p:grpSpPr bwMode="auto">
          <a:xfrm>
            <a:off x="1143000" y="2895600"/>
            <a:ext cx="6400800" cy="914400"/>
            <a:chOff x="1392" y="1152"/>
            <a:chExt cx="2976" cy="432"/>
          </a:xfrm>
          <a:solidFill>
            <a:schemeClr val="bg1"/>
          </a:solidFill>
        </p:grpSpPr>
        <p:sp>
          <p:nvSpPr>
            <p:cNvPr id="336921" name="AutoShape 25">
              <a:hlinkClick r:id="rId2" action="ppaction://hlinksldjump"/>
            </p:cNvPr>
            <p:cNvSpPr>
              <a:spLocks noChangeArrowheads="1"/>
            </p:cNvSpPr>
            <p:nvPr/>
          </p:nvSpPr>
          <p:spPr bwMode="gray">
            <a:xfrm>
              <a:off x="1632" y="1227"/>
              <a:ext cx="2736" cy="288"/>
            </a:xfrm>
            <a:prstGeom prst="roundRect">
              <a:avLst>
                <a:gd name="adj" fmla="val 16667"/>
              </a:avLst>
            </a:prstGeom>
            <a:grp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lgn="ctr"/>
              <a:endParaRPr lang="zh-CN" altLang="en-US" sz="2800" b="1">
                <a:solidFill>
                  <a:schemeClr val="bg1"/>
                </a:solidFill>
                <a:effectLst/>
                <a:latin typeface="Arial" pitchFamily="34" charset="0"/>
                <a:ea typeface="宋体" pitchFamily="2" charset="-122"/>
              </a:endParaRPr>
            </a:p>
          </p:txBody>
        </p:sp>
        <p:sp>
          <p:nvSpPr>
            <p:cNvPr id="336922" name="AutoShape 26"/>
            <p:cNvSpPr>
              <a:spLocks noChangeArrowheads="1"/>
            </p:cNvSpPr>
            <p:nvPr/>
          </p:nvSpPr>
          <p:spPr bwMode="gray">
            <a:xfrm>
              <a:off x="1392" y="1152"/>
              <a:ext cx="432" cy="432"/>
            </a:xfrm>
            <a:prstGeom prst="diamond">
              <a:avLst/>
            </a:prstGeom>
            <a:grp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p>
          </p:txBody>
        </p:sp>
        <p:sp>
          <p:nvSpPr>
            <p:cNvPr id="336923" name="Text Box 27">
              <a:hlinkClick r:id="rId3" action="ppaction://hlinksldjump"/>
            </p:cNvPr>
            <p:cNvSpPr txBox="1">
              <a:spLocks noChangeArrowheads="1"/>
            </p:cNvSpPr>
            <p:nvPr/>
          </p:nvSpPr>
          <p:spPr bwMode="gray">
            <a:xfrm>
              <a:off x="1776" y="1262"/>
              <a:ext cx="2592" cy="246"/>
            </a:xfrm>
            <a:prstGeom prst="rect">
              <a:avLst/>
            </a:prstGeom>
            <a:grpFill/>
            <a:ln w="9525" algn="ctr">
              <a:noFill/>
              <a:miter lim="800000"/>
              <a:headEnd/>
              <a:tailEnd/>
            </a:ln>
            <a:effectLst/>
          </p:spPr>
          <p:txBody>
            <a:bodyPr>
              <a:spAutoFit/>
            </a:bodyPr>
            <a:lstStyle/>
            <a:p>
              <a:pPr algn="ctr" eaLnBrk="0" hangingPunct="0"/>
              <a:r>
                <a:rPr lang="zh-CN" altLang="en-US" sz="2800" b="1">
                  <a:effectLst/>
                  <a:ea typeface="宋体" pitchFamily="2" charset="-122"/>
                </a:rPr>
                <a:t>应交税费审计</a:t>
              </a:r>
              <a:r>
                <a:rPr lang="zh-CN" altLang="en-US" sz="2800">
                  <a:effectLst>
                    <a:outerShdw blurRad="38100" dist="38100" dir="2700000" algn="tl">
                      <a:srgbClr val="C0C0C0"/>
                    </a:outerShdw>
                  </a:effectLst>
                  <a:ea typeface="宋体" pitchFamily="2" charset="-122"/>
                </a:rPr>
                <a:t> </a:t>
              </a:r>
              <a:endParaRPr lang="en-US" altLang="zh-CN" sz="2800">
                <a:effectLst>
                  <a:outerShdw blurRad="38100" dist="38100" dir="2700000" algn="tl">
                    <a:srgbClr val="C0C0C0"/>
                  </a:outerShdw>
                </a:effectLst>
                <a:ea typeface="宋体" pitchFamily="2" charset="-122"/>
              </a:endParaRPr>
            </a:p>
          </p:txBody>
        </p:sp>
        <p:sp>
          <p:nvSpPr>
            <p:cNvPr id="336924" name="Text Box 28"/>
            <p:cNvSpPr txBox="1">
              <a:spLocks noChangeArrowheads="1"/>
            </p:cNvSpPr>
            <p:nvPr/>
          </p:nvSpPr>
          <p:spPr bwMode="gray">
            <a:xfrm>
              <a:off x="1509" y="1193"/>
              <a:ext cx="178" cy="246"/>
            </a:xfrm>
            <a:prstGeom prst="rect">
              <a:avLst/>
            </a:prstGeom>
            <a:grpFill/>
            <a:ln w="9525" algn="ctr">
              <a:noFill/>
              <a:miter lim="800000"/>
              <a:headEnd/>
              <a:tailEnd/>
            </a:ln>
            <a:effectLst/>
          </p:spPr>
          <p:txBody>
            <a:bodyPr wrap="none">
              <a:spAutoFit/>
            </a:bodyPr>
            <a:lstStyle/>
            <a:p>
              <a:pPr algn="ctr" eaLnBrk="0" hangingPunct="0"/>
              <a:r>
                <a:rPr lang="en-US" altLang="zh-CN" sz="2800" b="1">
                  <a:effectLst/>
                  <a:latin typeface="Arial" pitchFamily="34" charset="0"/>
                  <a:ea typeface="宋体" pitchFamily="2" charset="-122"/>
                </a:rPr>
                <a:t>3</a:t>
              </a:r>
            </a:p>
          </p:txBody>
        </p:sp>
      </p:grpSp>
      <p:grpSp>
        <p:nvGrpSpPr>
          <p:cNvPr id="7" name="Group 29"/>
          <p:cNvGrpSpPr>
            <a:grpSpLocks/>
          </p:cNvGrpSpPr>
          <p:nvPr/>
        </p:nvGrpSpPr>
        <p:grpSpPr bwMode="auto">
          <a:xfrm>
            <a:off x="1143000" y="5791200"/>
            <a:ext cx="6400800" cy="914400"/>
            <a:chOff x="1392" y="1152"/>
            <a:chExt cx="2976" cy="432"/>
          </a:xfrm>
          <a:solidFill>
            <a:schemeClr val="bg1"/>
          </a:solidFill>
        </p:grpSpPr>
        <p:sp>
          <p:nvSpPr>
            <p:cNvPr id="336926" name="AutoShape 30">
              <a:hlinkClick r:id="rId2" action="ppaction://hlinksldjump"/>
            </p:cNvPr>
            <p:cNvSpPr>
              <a:spLocks noChangeArrowheads="1"/>
            </p:cNvSpPr>
            <p:nvPr/>
          </p:nvSpPr>
          <p:spPr bwMode="gray">
            <a:xfrm>
              <a:off x="1632" y="1227"/>
              <a:ext cx="2736" cy="288"/>
            </a:xfrm>
            <a:prstGeom prst="roundRect">
              <a:avLst>
                <a:gd name="adj" fmla="val 16667"/>
              </a:avLst>
            </a:prstGeom>
            <a:grpFill/>
            <a:ln w="12700" algn="ctr">
              <a:solidFill>
                <a:schemeClr val="bg1"/>
              </a:solidFill>
              <a:round/>
              <a:headEnd/>
              <a:tailEnd/>
            </a:ln>
            <a:effectLst>
              <a:outerShdw dist="99190" dir="2388334" algn="ctr" rotWithShape="0">
                <a:srgbClr val="333333">
                  <a:alpha val="50000"/>
                </a:srgbClr>
              </a:outerShdw>
            </a:effectLst>
          </p:spPr>
          <p:txBody>
            <a:bodyPr wrap="none" anchor="ctr"/>
            <a:lstStyle/>
            <a:p>
              <a:pPr algn="ctr"/>
              <a:endParaRPr lang="zh-CN" altLang="en-US" sz="3200" b="1">
                <a:solidFill>
                  <a:schemeClr val="bg1"/>
                </a:solidFill>
                <a:effectLst/>
                <a:latin typeface="Arial" pitchFamily="34" charset="0"/>
                <a:ea typeface="宋体" pitchFamily="2" charset="-122"/>
              </a:endParaRPr>
            </a:p>
          </p:txBody>
        </p:sp>
        <p:sp>
          <p:nvSpPr>
            <p:cNvPr id="336927" name="AutoShape 31"/>
            <p:cNvSpPr>
              <a:spLocks noChangeArrowheads="1"/>
            </p:cNvSpPr>
            <p:nvPr/>
          </p:nvSpPr>
          <p:spPr bwMode="gray">
            <a:xfrm>
              <a:off x="1392" y="1152"/>
              <a:ext cx="432" cy="432"/>
            </a:xfrm>
            <a:prstGeom prst="diamond">
              <a:avLst/>
            </a:prstGeom>
            <a:grp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zh-CN" altLang="en-US"/>
            </a:p>
          </p:txBody>
        </p:sp>
        <p:sp>
          <p:nvSpPr>
            <p:cNvPr id="336928" name="Text Box 32">
              <a:hlinkClick r:id="rId3" action="ppaction://hlinksldjump"/>
            </p:cNvPr>
            <p:cNvSpPr txBox="1">
              <a:spLocks noChangeArrowheads="1"/>
            </p:cNvSpPr>
            <p:nvPr/>
          </p:nvSpPr>
          <p:spPr bwMode="gray">
            <a:xfrm>
              <a:off x="1776" y="1262"/>
              <a:ext cx="2592" cy="246"/>
            </a:xfrm>
            <a:prstGeom prst="rect">
              <a:avLst/>
            </a:prstGeom>
            <a:grpFill/>
            <a:ln w="9525" algn="ctr">
              <a:noFill/>
              <a:miter lim="800000"/>
              <a:headEnd/>
              <a:tailEnd/>
            </a:ln>
            <a:effectLst/>
          </p:spPr>
          <p:txBody>
            <a:bodyPr>
              <a:spAutoFit/>
            </a:bodyPr>
            <a:lstStyle/>
            <a:p>
              <a:pPr algn="ctr" eaLnBrk="0" hangingPunct="0"/>
              <a:r>
                <a:rPr lang="zh-CN" altLang="en-US" sz="2800" b="1">
                  <a:effectLst/>
                  <a:ea typeface="宋体" pitchFamily="2" charset="-122"/>
                </a:rPr>
                <a:t>销售费用审计</a:t>
              </a:r>
              <a:r>
                <a:rPr lang="zh-CN" altLang="en-US" sz="2800">
                  <a:effectLst>
                    <a:outerShdw blurRad="38100" dist="38100" dir="2700000" algn="tl">
                      <a:srgbClr val="C0C0C0"/>
                    </a:outerShdw>
                  </a:effectLst>
                  <a:ea typeface="宋体" pitchFamily="2" charset="-122"/>
                </a:rPr>
                <a:t> </a:t>
              </a:r>
              <a:endParaRPr lang="en-US" altLang="zh-CN" sz="2800">
                <a:effectLst>
                  <a:outerShdw blurRad="38100" dist="38100" dir="2700000" algn="tl">
                    <a:srgbClr val="C0C0C0"/>
                  </a:outerShdw>
                </a:effectLst>
                <a:ea typeface="宋体" pitchFamily="2" charset="-122"/>
              </a:endParaRPr>
            </a:p>
          </p:txBody>
        </p:sp>
        <p:sp>
          <p:nvSpPr>
            <p:cNvPr id="336929" name="Text Box 33"/>
            <p:cNvSpPr txBox="1">
              <a:spLocks noChangeArrowheads="1"/>
            </p:cNvSpPr>
            <p:nvPr/>
          </p:nvSpPr>
          <p:spPr bwMode="gray">
            <a:xfrm>
              <a:off x="1504" y="1169"/>
              <a:ext cx="191" cy="274"/>
            </a:xfrm>
            <a:prstGeom prst="rect">
              <a:avLst/>
            </a:prstGeom>
            <a:grpFill/>
            <a:ln w="9525" algn="ctr">
              <a:noFill/>
              <a:miter lim="800000"/>
              <a:headEnd/>
              <a:tailEnd/>
            </a:ln>
            <a:effectLst/>
          </p:spPr>
          <p:txBody>
            <a:bodyPr wrap="none">
              <a:spAutoFit/>
            </a:bodyPr>
            <a:lstStyle/>
            <a:p>
              <a:pPr algn="ctr" eaLnBrk="0" hangingPunct="0"/>
              <a:r>
                <a:rPr lang="en-US" altLang="zh-CN" sz="3200" b="1">
                  <a:effectLst/>
                  <a:latin typeface="Arial" pitchFamily="34" charset="0"/>
                  <a:ea typeface="宋体" pitchFamily="2" charset="-122"/>
                </a:rPr>
                <a:t>6</a:t>
              </a:r>
            </a:p>
          </p:txBody>
        </p:sp>
      </p:grpSp>
      <p:sp>
        <p:nvSpPr>
          <p:cNvPr id="33" name="Rectangle 3"/>
          <p:cNvSpPr txBox="1">
            <a:spLocks noChangeArrowheads="1"/>
          </p:cNvSpPr>
          <p:nvPr/>
        </p:nvSpPr>
        <p:spPr bwMode="auto">
          <a:xfrm>
            <a:off x="1214414" y="214290"/>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vert="horz" lIns="90488" tIns="44450" rIns="90488" bIns="44450" rtlCol="0" anchor="b">
            <a:noAutofit/>
          </a:bodyPr>
          <a:lstStyle/>
          <a:p>
            <a:pPr lvl="0" algn="ctr" fontAlgn="base">
              <a:spcBef>
                <a:spcPct val="0"/>
              </a:spcBef>
              <a:spcAft>
                <a:spcPct val="0"/>
              </a:spcAft>
            </a:pPr>
            <a:r>
              <a:rPr lang="zh-CN" altLang="en-US" sz="2800" dirty="0" smtClean="0">
                <a:solidFill>
                  <a:schemeClr val="bg1"/>
                </a:solidFill>
                <a:effectLst>
                  <a:outerShdw blurRad="38100" dist="38100" dir="2700000" algn="tl">
                    <a:srgbClr val="C0C0C0"/>
                  </a:outerShdw>
                </a:effectLst>
              </a:rPr>
              <a:t>其他相关账户审计</a:t>
            </a:r>
            <a:endParaRPr lang="zh-CN" altLang="en-US" sz="5400" dirty="0" smtClean="0">
              <a:solidFill>
                <a:schemeClr val="bg1"/>
              </a:solidFill>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668656" y="2599090"/>
            <a:ext cx="5988122" cy="553156"/>
          </a:xfrm>
          <a:prstGeom prst="rect">
            <a:avLst/>
          </a:prstGeom>
          <a:solidFill>
            <a:srgbClr val="FFCC66"/>
          </a:solidFill>
          <a:ln w="12700">
            <a:solidFill>
              <a:schemeClr val="bg2"/>
            </a:solidFill>
            <a:miter lim="800000"/>
          </a:ln>
          <a:effectLst>
            <a:outerShdw dist="71842" dir="2700000" algn="ctr" rotWithShape="0">
              <a:schemeClr val="tx1"/>
            </a:outerShdw>
          </a:effectLst>
        </p:spPr>
        <p:txBody>
          <a:bodyPr lIns="90488" tIns="44450" rIns="90488" bIns="44450" anchor="b">
            <a:normAutofit/>
          </a:bodyPr>
          <a:lstStyle/>
          <a:p>
            <a:pPr lvl="0" algn="ctr">
              <a:lnSpc>
                <a:spcPct val="90000"/>
              </a:lnSpc>
              <a:spcBef>
                <a:spcPct val="0"/>
              </a:spcBef>
            </a:pPr>
            <a:r>
              <a:rPr kumimoji="0" lang="zh-CN" altLang="en-US" sz="2800" b="1" i="0" u="none" strike="noStrike" kern="1200" cap="none" spc="0" normalizeH="0" baseline="0" noProof="0" dirty="0" smtClean="0">
                <a:ln>
                  <a:noFill/>
                </a:ln>
                <a:effectLst/>
                <a:uLnTx/>
                <a:uFillTx/>
                <a:latin typeface="+mj-lt"/>
                <a:ea typeface="+mj-ea"/>
                <a:cs typeface="+mj-cs"/>
              </a:rPr>
              <a:t>第一节   </a:t>
            </a:r>
            <a:r>
              <a:rPr lang="zh-CN" altLang="en-US" sz="2800" b="1" dirty="0" smtClean="0"/>
              <a:t>销售与收款循环</a:t>
            </a:r>
            <a:r>
              <a:rPr kumimoji="0" lang="zh-CN" altLang="en-US" sz="2800" b="1" i="0" u="none" strike="noStrike" kern="1200" cap="none" spc="0" normalizeH="0" baseline="0" noProof="0" dirty="0" smtClean="0">
                <a:ln>
                  <a:noFill/>
                </a:ln>
                <a:effectLst/>
                <a:uLnTx/>
                <a:uFillTx/>
                <a:latin typeface="+mj-lt"/>
                <a:ea typeface="+mj-ea"/>
                <a:cs typeface="+mj-cs"/>
              </a:rPr>
              <a:t>的特性</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1357290" y="1857364"/>
          <a:ext cx="6643734" cy="3571902"/>
        </p:xfrm>
        <a:graphic>
          <a:graphicData uri="http://schemas.openxmlformats.org/drawingml/2006/table">
            <a:tbl>
              <a:tblPr>
                <a:tableStyleId>{16D9F66E-5EB9-4882-86FB-DCBF35E3C3E4}</a:tableStyleId>
              </a:tblPr>
              <a:tblGrid>
                <a:gridCol w="3475339"/>
                <a:gridCol w="3168395"/>
              </a:tblGrid>
              <a:tr h="580802">
                <a:tc>
                  <a:txBody>
                    <a:bodyPr/>
                    <a:lstStyle/>
                    <a:p>
                      <a:pPr algn="ctr">
                        <a:lnSpc>
                          <a:spcPct val="150000"/>
                        </a:lnSpc>
                        <a:spcAft>
                          <a:spcPts val="0"/>
                        </a:spcAft>
                      </a:pPr>
                      <a:r>
                        <a:rPr lang="zh-CN" sz="2400" b="1" kern="100" dirty="0"/>
                        <a:t>资产负债表项目</a:t>
                      </a:r>
                      <a:endParaRPr lang="zh-CN" sz="2400" b="1" kern="100" dirty="0">
                        <a:latin typeface="Times New Roman"/>
                        <a:ea typeface="宋体"/>
                        <a:cs typeface="Times New Roman"/>
                      </a:endParaRPr>
                    </a:p>
                  </a:txBody>
                  <a:tcPr marL="68580" marR="68580" marT="0" marB="0" anchor="ctr"/>
                </a:tc>
                <a:tc>
                  <a:txBody>
                    <a:bodyPr/>
                    <a:lstStyle/>
                    <a:p>
                      <a:pPr algn="ctr">
                        <a:lnSpc>
                          <a:spcPct val="150000"/>
                        </a:lnSpc>
                        <a:spcAft>
                          <a:spcPts val="0"/>
                        </a:spcAft>
                      </a:pPr>
                      <a:r>
                        <a:rPr lang="zh-CN" sz="2400" b="1" kern="100"/>
                        <a:t>利润表项目</a:t>
                      </a:r>
                      <a:endParaRPr lang="zh-CN" sz="2400" b="1" kern="100">
                        <a:latin typeface="Times New Roman"/>
                        <a:ea typeface="宋体"/>
                        <a:cs typeface="Times New Roman"/>
                      </a:endParaRPr>
                    </a:p>
                  </a:txBody>
                  <a:tcPr marL="68580" marR="68580" marT="0" marB="0" anchor="ctr"/>
                </a:tc>
              </a:tr>
              <a:tr h="598220">
                <a:tc>
                  <a:txBody>
                    <a:bodyPr/>
                    <a:lstStyle/>
                    <a:p>
                      <a:pPr indent="133350" algn="ctr">
                        <a:lnSpc>
                          <a:spcPct val="150000"/>
                        </a:lnSpc>
                        <a:spcAft>
                          <a:spcPts val="0"/>
                        </a:spcAft>
                      </a:pPr>
                      <a:r>
                        <a:rPr lang="zh-CN" sz="2400" b="1" kern="100" dirty="0"/>
                        <a:t>应收票据</a:t>
                      </a:r>
                      <a:endParaRPr lang="zh-CN" sz="2400" b="1" kern="100" dirty="0">
                        <a:latin typeface="Times New Roman"/>
                        <a:ea typeface="宋体"/>
                        <a:cs typeface="Times New Roman"/>
                      </a:endParaRPr>
                    </a:p>
                  </a:txBody>
                  <a:tcPr marL="68580" marR="68580" marT="0" marB="0" anchor="ctr"/>
                </a:tc>
                <a:tc>
                  <a:txBody>
                    <a:bodyPr/>
                    <a:lstStyle/>
                    <a:p>
                      <a:pPr indent="133350" algn="ctr">
                        <a:lnSpc>
                          <a:spcPct val="150000"/>
                        </a:lnSpc>
                        <a:spcAft>
                          <a:spcPts val="0"/>
                        </a:spcAft>
                      </a:pPr>
                      <a:r>
                        <a:rPr lang="zh-CN" sz="2400" b="1" kern="100" dirty="0"/>
                        <a:t>营业收入</a:t>
                      </a:r>
                      <a:endParaRPr lang="zh-CN" sz="2400" b="1" kern="100" dirty="0">
                        <a:latin typeface="Times New Roman"/>
                        <a:ea typeface="宋体"/>
                        <a:cs typeface="Times New Roman"/>
                      </a:endParaRPr>
                    </a:p>
                  </a:txBody>
                  <a:tcPr marL="68580" marR="68580" marT="0" marB="0" anchor="ctr"/>
                </a:tc>
              </a:tr>
              <a:tr h="598220">
                <a:tc>
                  <a:txBody>
                    <a:bodyPr/>
                    <a:lstStyle/>
                    <a:p>
                      <a:pPr indent="133350" algn="ctr">
                        <a:lnSpc>
                          <a:spcPct val="150000"/>
                        </a:lnSpc>
                        <a:spcAft>
                          <a:spcPts val="0"/>
                        </a:spcAft>
                      </a:pPr>
                      <a:r>
                        <a:rPr lang="zh-CN" sz="2400" b="1" kern="100" dirty="0"/>
                        <a:t>应收账款</a:t>
                      </a:r>
                      <a:endParaRPr lang="zh-CN" sz="2400" b="1" kern="100" dirty="0">
                        <a:latin typeface="Times New Roman"/>
                        <a:ea typeface="宋体"/>
                        <a:cs typeface="Times New Roman"/>
                      </a:endParaRPr>
                    </a:p>
                  </a:txBody>
                  <a:tcPr marL="68580" marR="68580" marT="0" marB="0" anchor="ctr"/>
                </a:tc>
                <a:tc>
                  <a:txBody>
                    <a:bodyPr/>
                    <a:lstStyle/>
                    <a:p>
                      <a:pPr indent="133350" algn="ctr">
                        <a:lnSpc>
                          <a:spcPct val="150000"/>
                        </a:lnSpc>
                        <a:spcAft>
                          <a:spcPts val="0"/>
                        </a:spcAft>
                      </a:pPr>
                      <a:r>
                        <a:rPr lang="zh-CN" sz="2400" b="1" kern="100" dirty="0"/>
                        <a:t>营业税金及附加</a:t>
                      </a:r>
                      <a:endParaRPr lang="zh-CN" sz="2400" b="1" kern="100" dirty="0">
                        <a:latin typeface="Times New Roman"/>
                        <a:ea typeface="宋体"/>
                        <a:cs typeface="Times New Roman"/>
                      </a:endParaRPr>
                    </a:p>
                  </a:txBody>
                  <a:tcPr marL="68580" marR="68580" marT="0" marB="0" anchor="ctr"/>
                </a:tc>
              </a:tr>
              <a:tr h="598220">
                <a:tc>
                  <a:txBody>
                    <a:bodyPr/>
                    <a:lstStyle/>
                    <a:p>
                      <a:pPr indent="133350" algn="ctr">
                        <a:lnSpc>
                          <a:spcPct val="150000"/>
                        </a:lnSpc>
                        <a:spcAft>
                          <a:spcPts val="0"/>
                        </a:spcAft>
                      </a:pPr>
                      <a:r>
                        <a:rPr lang="zh-CN" sz="2400" b="1" kern="100"/>
                        <a:t>长期应收款</a:t>
                      </a:r>
                      <a:endParaRPr lang="zh-CN" sz="2400" b="1" kern="100">
                        <a:latin typeface="Times New Roman"/>
                        <a:ea typeface="宋体"/>
                        <a:cs typeface="Times New Roman"/>
                      </a:endParaRPr>
                    </a:p>
                  </a:txBody>
                  <a:tcPr marL="68580" marR="68580" marT="0" marB="0" anchor="ctr"/>
                </a:tc>
                <a:tc>
                  <a:txBody>
                    <a:bodyPr/>
                    <a:lstStyle/>
                    <a:p>
                      <a:pPr indent="133350" algn="ctr">
                        <a:lnSpc>
                          <a:spcPct val="150000"/>
                        </a:lnSpc>
                        <a:spcAft>
                          <a:spcPts val="0"/>
                        </a:spcAft>
                      </a:pPr>
                      <a:r>
                        <a:rPr lang="zh-CN" sz="2400" b="1" kern="100" dirty="0"/>
                        <a:t>销售费用</a:t>
                      </a:r>
                      <a:endParaRPr lang="zh-CN" sz="2400" b="1" kern="100" dirty="0">
                        <a:latin typeface="Times New Roman"/>
                        <a:ea typeface="宋体"/>
                        <a:cs typeface="Times New Roman"/>
                      </a:endParaRPr>
                    </a:p>
                  </a:txBody>
                  <a:tcPr marL="68580" marR="68580" marT="0" marB="0" anchor="ctr"/>
                </a:tc>
              </a:tr>
              <a:tr h="598220">
                <a:tc>
                  <a:txBody>
                    <a:bodyPr/>
                    <a:lstStyle/>
                    <a:p>
                      <a:pPr indent="133350" algn="ctr">
                        <a:lnSpc>
                          <a:spcPct val="150000"/>
                        </a:lnSpc>
                        <a:spcAft>
                          <a:spcPts val="0"/>
                        </a:spcAft>
                      </a:pPr>
                      <a:r>
                        <a:rPr lang="zh-CN" sz="2400" b="1" kern="100"/>
                        <a:t>预收款项</a:t>
                      </a:r>
                      <a:endParaRPr lang="zh-CN" sz="2400" b="1" kern="100">
                        <a:latin typeface="Times New Roman"/>
                        <a:ea typeface="宋体"/>
                        <a:cs typeface="Times New Roman"/>
                      </a:endParaRPr>
                    </a:p>
                  </a:txBody>
                  <a:tcPr marL="68580" marR="68580" marT="0" marB="0" anchor="ctr"/>
                </a:tc>
                <a:tc>
                  <a:txBody>
                    <a:bodyPr/>
                    <a:lstStyle/>
                    <a:p>
                      <a:pPr indent="133350" algn="ctr">
                        <a:lnSpc>
                          <a:spcPct val="150000"/>
                        </a:lnSpc>
                        <a:spcAft>
                          <a:spcPts val="0"/>
                        </a:spcAft>
                      </a:pPr>
                      <a:r>
                        <a:rPr lang="zh-CN" sz="2400" b="1" kern="100" dirty="0"/>
                        <a:t>其他业务收入</a:t>
                      </a:r>
                      <a:endParaRPr lang="zh-CN" sz="2400" b="1" kern="100" dirty="0">
                        <a:latin typeface="Times New Roman"/>
                        <a:ea typeface="宋体"/>
                        <a:cs typeface="Times New Roman"/>
                      </a:endParaRPr>
                    </a:p>
                  </a:txBody>
                  <a:tcPr marL="68580" marR="68580" marT="0" marB="0" anchor="ctr"/>
                </a:tc>
              </a:tr>
              <a:tr h="598220">
                <a:tc>
                  <a:txBody>
                    <a:bodyPr/>
                    <a:lstStyle/>
                    <a:p>
                      <a:pPr algn="ctr">
                        <a:lnSpc>
                          <a:spcPct val="150000"/>
                        </a:lnSpc>
                        <a:spcAft>
                          <a:spcPts val="0"/>
                        </a:spcAft>
                      </a:pPr>
                      <a:r>
                        <a:rPr lang="zh-CN" sz="2400" b="1" kern="100"/>
                        <a:t>应交税费</a:t>
                      </a:r>
                      <a:endParaRPr lang="zh-CN" sz="2400" b="1" kern="100">
                        <a:latin typeface="Times New Roman"/>
                        <a:ea typeface="宋体"/>
                        <a:cs typeface="Times New Roman"/>
                      </a:endParaRPr>
                    </a:p>
                  </a:txBody>
                  <a:tcPr marL="68580" marR="68580" marT="0" marB="0" anchor="ctr"/>
                </a:tc>
                <a:tc>
                  <a:txBody>
                    <a:bodyPr/>
                    <a:lstStyle/>
                    <a:p>
                      <a:pPr algn="ctr">
                        <a:lnSpc>
                          <a:spcPct val="150000"/>
                        </a:lnSpc>
                        <a:spcAft>
                          <a:spcPts val="0"/>
                        </a:spcAft>
                      </a:pPr>
                      <a:r>
                        <a:rPr lang="zh-CN" sz="2400" b="1" kern="100" dirty="0"/>
                        <a:t>其他业务成本</a:t>
                      </a:r>
                      <a:endParaRPr lang="zh-CN" sz="2400" b="1" kern="100" dirty="0">
                        <a:latin typeface="Times New Roman"/>
                        <a:ea typeface="宋体"/>
                        <a:cs typeface="Times New Roman"/>
                      </a:endParaRPr>
                    </a:p>
                  </a:txBody>
                  <a:tcPr marL="68580" marR="68580" marT="0" marB="0" anchor="ctr"/>
                </a:tc>
              </a:tr>
            </a:tbl>
          </a:graphicData>
        </a:graphic>
      </p:graphicFrame>
      <p:sp>
        <p:nvSpPr>
          <p:cNvPr id="5" name="Rectangle 3"/>
          <p:cNvSpPr>
            <a:spLocks noGrp="1" noChangeArrowheads="1"/>
          </p:cNvSpPr>
          <p:nvPr>
            <p:ph type="title"/>
          </p:nvPr>
        </p:nvSpPr>
        <p:spPr bwMode="auto">
          <a:xfrm>
            <a:off x="642910" y="571480"/>
            <a:ext cx="7984162"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lIns="90488" tIns="44450" rIns="90488" bIns="44450" anchor="b"/>
          <a:lstStyle/>
          <a:p>
            <a:pPr lvl="0" indent="268288" fontAlgn="base">
              <a:lnSpc>
                <a:spcPct val="100000"/>
              </a:lnSpc>
              <a:spcAft>
                <a:spcPct val="0"/>
              </a:spcAft>
            </a:pPr>
            <a:r>
              <a:rPr lang="zh-CN" altLang="en-US" sz="2800" dirty="0" smtClean="0">
                <a:solidFill>
                  <a:schemeClr val="bg1"/>
                </a:solidFill>
                <a:latin typeface="Times New Roman" pitchFamily="18" charset="0"/>
                <a:ea typeface="宋体" pitchFamily="2" charset="-122"/>
                <a:cs typeface="Times New Roman" pitchFamily="18" charset="0"/>
              </a:rPr>
              <a:t>销售与收款循环中涉及的主要财务报表账户</a:t>
            </a:r>
            <a:endParaRPr lang="zh-CN" altLang="en-US" sz="2800" dirty="0" smtClean="0">
              <a:solidFill>
                <a:schemeClr val="bg1"/>
              </a:solidFill>
              <a:latin typeface="Arial" pitchFamily="34" charset="0"/>
              <a:ea typeface="宋体" pitchFamily="2" charset="-122"/>
              <a:cs typeface="宋体"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857224" y="470252"/>
            <a:ext cx="7572428" cy="672732"/>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lIns="90488" tIns="44450" rIns="90488" bIns="44450" anchor="b">
            <a:noAutofit/>
          </a:bodyPr>
          <a:lstStyle/>
          <a:p>
            <a:pPr lvl="0" indent="268288" fontAlgn="base">
              <a:spcBef>
                <a:spcPct val="0"/>
              </a:spcBef>
              <a:spcAft>
                <a:spcPct val="0"/>
              </a:spcAft>
            </a:pPr>
            <a:r>
              <a:rPr lang="zh-CN" altLang="en-US" sz="2800" b="1" dirty="0" smtClean="0">
                <a:solidFill>
                  <a:schemeClr val="bg1"/>
                </a:solidFill>
                <a:latin typeface="Times New Roman" pitchFamily="18" charset="0"/>
                <a:ea typeface="宋体" pitchFamily="2" charset="-122"/>
                <a:cs typeface="Times New Roman" pitchFamily="18" charset="0"/>
              </a:rPr>
              <a:t>销售与收款</a:t>
            </a:r>
            <a:r>
              <a:rPr kumimoji="0" lang="zh-CN" altLang="en-US" sz="2800" b="1" i="0" u="none" strike="noStrike" kern="1200" cap="none" spc="0" normalizeH="0" baseline="0" noProof="0" dirty="0" smtClean="0">
                <a:ln>
                  <a:noFill/>
                </a:ln>
                <a:solidFill>
                  <a:schemeClr val="bg1"/>
                </a:solidFill>
                <a:effectLst/>
                <a:uLnTx/>
                <a:uFillTx/>
                <a:latin typeface="Times New Roman" pitchFamily="18" charset="0"/>
                <a:ea typeface="宋体" pitchFamily="2" charset="-122"/>
                <a:cs typeface="Times New Roman" pitchFamily="18" charset="0"/>
              </a:rPr>
              <a:t>循环中涉及的主要财务报表账户</a:t>
            </a:r>
            <a:endParaRPr kumimoji="0" lang="zh-CN" altLang="en-US" sz="2800" b="1" i="0" u="none" strike="noStrike" kern="1200" cap="none" spc="0" normalizeH="0" baseline="0" noProof="0" dirty="0" smtClean="0">
              <a:ln>
                <a:noFill/>
              </a:ln>
              <a:solidFill>
                <a:schemeClr val="bg1"/>
              </a:solidFill>
              <a:effectLst/>
              <a:uLnTx/>
              <a:uFillTx/>
              <a:latin typeface="Arial" pitchFamily="34" charset="0"/>
              <a:ea typeface="宋体" pitchFamily="2" charset="-122"/>
              <a:cs typeface="宋体" pitchFamily="2" charset="-122"/>
            </a:endParaRPr>
          </a:p>
        </p:txBody>
      </p:sp>
      <p:sp>
        <p:nvSpPr>
          <p:cNvPr id="20481" name="Rectangle 1"/>
          <p:cNvSpPr>
            <a:spLocks noChangeArrowheads="1"/>
          </p:cNvSpPr>
          <p:nvPr/>
        </p:nvSpPr>
        <p:spPr bwMode="auto">
          <a:xfrm>
            <a:off x="1214414" y="1643050"/>
            <a:ext cx="6715172"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 typeface="Arial" pitchFamily="34" charset="0"/>
              <a:buChar char="•"/>
              <a:tabLst/>
            </a:pPr>
            <a:r>
              <a:rPr kumimoji="0" 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客户订购单</a:t>
            </a:r>
            <a:endParaRPr kumimoji="0" 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 typeface="Arial" pitchFamily="34" charset="0"/>
              <a:buChar char="•"/>
              <a:tabLst/>
            </a:pPr>
            <a:r>
              <a:rPr kumimoji="0" 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销售单</a:t>
            </a:r>
            <a:endParaRPr kumimoji="0" 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 typeface="Arial" pitchFamily="34" charset="0"/>
              <a:buChar char="•"/>
              <a:tabLst/>
            </a:pPr>
            <a:r>
              <a:rPr kumimoji="0" 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发运凭证</a:t>
            </a:r>
            <a:endParaRPr kumimoji="0" 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 typeface="Arial" pitchFamily="34" charset="0"/>
              <a:buChar char="•"/>
              <a:tabLst/>
            </a:pPr>
            <a:r>
              <a:rPr kumimoji="0" 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销售发票</a:t>
            </a:r>
            <a:endParaRPr kumimoji="0" 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 typeface="Arial" pitchFamily="34" charset="0"/>
              <a:buChar char="•"/>
              <a:tabLst/>
            </a:pPr>
            <a:r>
              <a:rPr kumimoji="0" 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商品价目表</a:t>
            </a:r>
            <a:endParaRPr kumimoji="0" 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 typeface="Arial" pitchFamily="34" charset="0"/>
              <a:buChar char="•"/>
              <a:tabLst/>
            </a:pPr>
            <a:r>
              <a:rPr kumimoji="0" 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贷项通知单</a:t>
            </a:r>
            <a:endParaRPr kumimoji="0" 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 typeface="Arial" pitchFamily="34" charset="0"/>
              <a:buChar char="•"/>
              <a:tabLst/>
            </a:pPr>
            <a:r>
              <a:rPr kumimoji="0" 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应收账款账龄分析表</a:t>
            </a:r>
            <a:endParaRPr kumimoji="0" 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1142976" y="1500174"/>
            <a:ext cx="6215090" cy="3970318"/>
          </a:xfrm>
          <a:prstGeom prst="rect">
            <a:avLst/>
          </a:prstGeom>
        </p:spPr>
        <p:txBody>
          <a:bodyPr wrap="square">
            <a:spAutoFit/>
          </a:bodyPr>
          <a:lstStyle/>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应收账款明细账</a:t>
            </a:r>
            <a:endParaRPr lang="zh-CN" altLang="en-US" sz="2800" b="1" dirty="0" smtClean="0">
              <a:latin typeface="Arial" pitchFamily="34" charset="0"/>
              <a:ea typeface="宋体" pitchFamily="2" charset="-122"/>
              <a:cs typeface="宋体" pitchFamily="2" charset="-122"/>
            </a:endParaRPr>
          </a:p>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主营业务收入明细账</a:t>
            </a:r>
            <a:endParaRPr lang="zh-CN" altLang="en-US" sz="2800" b="1" dirty="0" smtClean="0">
              <a:latin typeface="Arial" pitchFamily="34" charset="0"/>
              <a:ea typeface="宋体" pitchFamily="2" charset="-122"/>
              <a:cs typeface="宋体" pitchFamily="2" charset="-122"/>
            </a:endParaRPr>
          </a:p>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折相与折让明细账</a:t>
            </a:r>
            <a:endParaRPr lang="zh-CN" altLang="en-US" sz="2800" b="1" dirty="0" smtClean="0">
              <a:latin typeface="Arial" pitchFamily="34" charset="0"/>
              <a:ea typeface="宋体" pitchFamily="2" charset="-122"/>
              <a:cs typeface="宋体" pitchFamily="2" charset="-122"/>
            </a:endParaRPr>
          </a:p>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汇款通知书</a:t>
            </a:r>
            <a:endParaRPr lang="zh-CN" altLang="en-US" sz="2800" b="1" dirty="0" smtClean="0">
              <a:latin typeface="Arial" pitchFamily="34" charset="0"/>
              <a:ea typeface="宋体" pitchFamily="2" charset="-122"/>
              <a:cs typeface="宋体" pitchFamily="2" charset="-122"/>
            </a:endParaRPr>
          </a:p>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库存现金日记账和银行存款日记账</a:t>
            </a:r>
            <a:endParaRPr lang="zh-CN" altLang="en-US" sz="2800" b="1" dirty="0" smtClean="0">
              <a:latin typeface="Arial" pitchFamily="34" charset="0"/>
              <a:ea typeface="宋体" pitchFamily="2" charset="-122"/>
              <a:cs typeface="宋体" pitchFamily="2" charset="-122"/>
            </a:endParaRPr>
          </a:p>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坏账审批表</a:t>
            </a:r>
            <a:endParaRPr lang="zh-CN" altLang="en-US" sz="2800" b="1" dirty="0" smtClean="0">
              <a:latin typeface="Arial" pitchFamily="34" charset="0"/>
              <a:ea typeface="宋体" pitchFamily="2" charset="-122"/>
              <a:cs typeface="宋体" pitchFamily="2" charset="-122"/>
            </a:endParaRPr>
          </a:p>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收款凭证</a:t>
            </a:r>
            <a:endParaRPr lang="zh-CN" altLang="en-US" sz="2800" b="1" dirty="0" smtClean="0">
              <a:latin typeface="Arial" pitchFamily="34" charset="0"/>
              <a:ea typeface="宋体" pitchFamily="2" charset="-122"/>
              <a:cs typeface="宋体" pitchFamily="2" charset="-122"/>
            </a:endParaRPr>
          </a:p>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转账凭证</a:t>
            </a:r>
            <a:endParaRPr lang="zh-CN" altLang="en-US" sz="2800" b="1" dirty="0" smtClean="0">
              <a:latin typeface="Arial" pitchFamily="34" charset="0"/>
              <a:ea typeface="宋体" pitchFamily="2" charset="-122"/>
              <a:cs typeface="宋体" pitchFamily="2" charset="-122"/>
            </a:endParaRPr>
          </a:p>
          <a:p>
            <a:pPr lvl="0" indent="266700" eaLnBrk="0" fontAlgn="base" hangingPunct="0">
              <a:spcBef>
                <a:spcPct val="0"/>
              </a:spcBef>
              <a:spcAft>
                <a:spcPct val="0"/>
              </a:spcAft>
              <a:buFont typeface="Arial" pitchFamily="34" charset="0"/>
              <a:buChar char="•"/>
            </a:pPr>
            <a:r>
              <a:rPr lang="zh-CN" altLang="en-US" sz="2800" b="1" dirty="0" smtClean="0">
                <a:latin typeface="Times New Roman" pitchFamily="18" charset="0"/>
                <a:ea typeface="宋体" pitchFamily="2" charset="-122"/>
                <a:cs typeface="Times New Roman" pitchFamily="18" charset="0"/>
              </a:rPr>
              <a:t>客户月末对账单</a:t>
            </a:r>
            <a:endParaRPr lang="zh-CN" altLang="en-US" sz="2800" b="1" dirty="0" smtClean="0">
              <a:latin typeface="Arial" pitchFamily="34" charset="0"/>
              <a:ea typeface="宋体" pitchFamily="2" charset="-122"/>
              <a:cs typeface="宋体" pitchFamily="2" charset="-122"/>
            </a:endParaRPr>
          </a:p>
        </p:txBody>
      </p:sp>
      <p:sp>
        <p:nvSpPr>
          <p:cNvPr id="4" name="Rectangle 3"/>
          <p:cNvSpPr txBox="1">
            <a:spLocks noChangeArrowheads="1"/>
          </p:cNvSpPr>
          <p:nvPr/>
        </p:nvSpPr>
        <p:spPr bwMode="auto">
          <a:xfrm>
            <a:off x="1379334" y="470252"/>
            <a:ext cx="5988122"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lIns="90488" tIns="44450" rIns="90488" bIns="44450" anchor="b">
            <a:normAutofit fontScale="77500" lnSpcReduction="20000"/>
          </a:bodyPr>
          <a:lstStyle/>
          <a:p>
            <a:pPr lvl="0" indent="268288" fontAlgn="base">
              <a:spcBef>
                <a:spcPct val="0"/>
              </a:spcBef>
              <a:spcAft>
                <a:spcPct val="0"/>
              </a:spcAft>
            </a:pPr>
            <a:r>
              <a:rPr lang="zh-CN" altLang="en-US" sz="2800" b="1" dirty="0" smtClean="0">
                <a:solidFill>
                  <a:schemeClr val="bg1"/>
                </a:solidFill>
                <a:latin typeface="Times New Roman" pitchFamily="18" charset="0"/>
                <a:ea typeface="宋体" pitchFamily="2" charset="-122"/>
                <a:cs typeface="Times New Roman" pitchFamily="18" charset="0"/>
              </a:rPr>
              <a:t>销售与收款循环</a:t>
            </a:r>
            <a:r>
              <a:rPr kumimoji="0" lang="zh-CN" altLang="en-US" sz="2800" b="1" i="0" u="none" strike="noStrike" kern="1200" cap="none" spc="0" normalizeH="0" baseline="0" noProof="0" dirty="0" smtClean="0">
                <a:ln>
                  <a:noFill/>
                </a:ln>
                <a:solidFill>
                  <a:schemeClr val="bg1"/>
                </a:solidFill>
                <a:effectLst/>
                <a:uLnTx/>
                <a:uFillTx/>
                <a:latin typeface="Times New Roman" pitchFamily="18" charset="0"/>
                <a:ea typeface="宋体" pitchFamily="2" charset="-122"/>
                <a:cs typeface="Times New Roman" pitchFamily="18" charset="0"/>
              </a:rPr>
              <a:t>中涉及的主要财务报表账户</a:t>
            </a:r>
            <a:endParaRPr kumimoji="0" lang="zh-CN" altLang="en-US" sz="2800" b="1" i="0" u="none" strike="noStrike" kern="1200" cap="none" spc="0" normalizeH="0" baseline="0" noProof="0" dirty="0" smtClean="0">
              <a:ln>
                <a:noFill/>
              </a:ln>
              <a:solidFill>
                <a:schemeClr val="bg1"/>
              </a:solidFill>
              <a:effectLst/>
              <a:uLnTx/>
              <a:uFillTx/>
              <a:latin typeface="Arial" pitchFamily="34" charset="0"/>
              <a:ea typeface="宋体" pitchFamily="2" charset="-122"/>
              <a:cs typeface="宋体"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空心弧 6"/>
          <p:cNvSpPr/>
          <p:nvPr/>
        </p:nvSpPr>
        <p:spPr>
          <a:xfrm>
            <a:off x="2240234" y="2119228"/>
            <a:ext cx="1709531" cy="2352903"/>
          </a:xfrm>
          <a:prstGeom prst="blockArc">
            <a:avLst>
              <a:gd name="adj1" fmla="val 10800000"/>
              <a:gd name="adj2" fmla="val 21443872"/>
              <a:gd name="adj3" fmla="val 1448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8" name="空心弧 7"/>
          <p:cNvSpPr/>
          <p:nvPr/>
        </p:nvSpPr>
        <p:spPr>
          <a:xfrm>
            <a:off x="5154521" y="2119228"/>
            <a:ext cx="1709531" cy="2352903"/>
          </a:xfrm>
          <a:prstGeom prst="blockArc">
            <a:avLst>
              <a:gd name="adj1" fmla="val 10800000"/>
              <a:gd name="adj2" fmla="val 21443872"/>
              <a:gd name="adj3" fmla="val 14482"/>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9" name="空心弧 8"/>
          <p:cNvSpPr/>
          <p:nvPr/>
        </p:nvSpPr>
        <p:spPr>
          <a:xfrm flipV="1">
            <a:off x="766849" y="2077730"/>
            <a:ext cx="1709531" cy="2352903"/>
          </a:xfrm>
          <a:prstGeom prst="blockArc">
            <a:avLst>
              <a:gd name="adj1" fmla="val 10800000"/>
              <a:gd name="adj2" fmla="val 21443872"/>
              <a:gd name="adj3" fmla="val 1448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10" name="空心弧 9"/>
          <p:cNvSpPr/>
          <p:nvPr/>
        </p:nvSpPr>
        <p:spPr>
          <a:xfrm flipV="1">
            <a:off x="3693147" y="2045700"/>
            <a:ext cx="1709531" cy="2352903"/>
          </a:xfrm>
          <a:prstGeom prst="blockArc">
            <a:avLst>
              <a:gd name="adj1" fmla="val 10800000"/>
              <a:gd name="adj2" fmla="val 21443872"/>
              <a:gd name="adj3" fmla="val 14482"/>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11" name="空心弧 10"/>
          <p:cNvSpPr/>
          <p:nvPr/>
        </p:nvSpPr>
        <p:spPr>
          <a:xfrm flipV="1">
            <a:off x="6610984" y="2045700"/>
            <a:ext cx="1709531" cy="2352903"/>
          </a:xfrm>
          <a:prstGeom prst="blockArc">
            <a:avLst>
              <a:gd name="adj1" fmla="val 10800000"/>
              <a:gd name="adj2" fmla="val 21443872"/>
              <a:gd name="adj3" fmla="val 14482"/>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14" name="空心弧 13"/>
          <p:cNvSpPr/>
          <p:nvPr/>
        </p:nvSpPr>
        <p:spPr>
          <a:xfrm>
            <a:off x="766849" y="2119228"/>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5" name="空心弧 14"/>
          <p:cNvSpPr/>
          <p:nvPr/>
        </p:nvSpPr>
        <p:spPr>
          <a:xfrm>
            <a:off x="3693147" y="2119228"/>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6" name="空心弧 15"/>
          <p:cNvSpPr/>
          <p:nvPr/>
        </p:nvSpPr>
        <p:spPr>
          <a:xfrm>
            <a:off x="6619445" y="2139977"/>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7" name="空心弧 16"/>
          <p:cNvSpPr/>
          <p:nvPr/>
        </p:nvSpPr>
        <p:spPr>
          <a:xfrm flipV="1">
            <a:off x="5154521" y="2066449"/>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8" name="空心弧 17"/>
          <p:cNvSpPr/>
          <p:nvPr/>
        </p:nvSpPr>
        <p:spPr>
          <a:xfrm flipV="1">
            <a:off x="2231773" y="2066449"/>
            <a:ext cx="1709531" cy="2352903"/>
          </a:xfrm>
          <a:prstGeom prst="blockArc">
            <a:avLst>
              <a:gd name="adj1" fmla="val 10800000"/>
              <a:gd name="adj2" fmla="val 21443872"/>
              <a:gd name="adj3" fmla="val 1448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prstClr val="black"/>
              </a:solidFill>
            </a:endParaRPr>
          </a:p>
        </p:txBody>
      </p:sp>
      <p:sp>
        <p:nvSpPr>
          <p:cNvPr id="29" name="文本框 28"/>
          <p:cNvSpPr txBox="1"/>
          <p:nvPr/>
        </p:nvSpPr>
        <p:spPr>
          <a:xfrm>
            <a:off x="1028866" y="3019501"/>
            <a:ext cx="1185497" cy="599780"/>
          </a:xfrm>
          <a:prstGeom prst="rect">
            <a:avLst/>
          </a:prstGeom>
          <a:noFill/>
        </p:spPr>
        <p:txBody>
          <a:bodyPr wrap="square" lIns="68580" tIns="34290" rIns="68580" bIns="34290" rtlCol="0">
            <a:spAutoFit/>
          </a:bodyPr>
          <a:lstStyle/>
          <a:p>
            <a:pPr algn="ctr">
              <a:lnSpc>
                <a:spcPct val="130000"/>
              </a:lnSpc>
            </a:pPr>
            <a:r>
              <a:rPr lang="zh-CN" altLang="en-US" sz="1400" dirty="0" smtClean="0"/>
              <a:t>接受客户订购单</a:t>
            </a:r>
            <a:endParaRPr lang="zh-CN" altLang="en-US" sz="1400" b="1" dirty="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2498945" y="3019501"/>
            <a:ext cx="1185497" cy="599780"/>
          </a:xfrm>
          <a:prstGeom prst="rect">
            <a:avLst/>
          </a:prstGeom>
          <a:noFill/>
        </p:spPr>
        <p:txBody>
          <a:bodyPr wrap="square" lIns="68580" tIns="34290" rIns="68580" bIns="34290" rtlCol="0">
            <a:spAutoFit/>
          </a:bodyPr>
          <a:lstStyle/>
          <a:p>
            <a:pPr algn="ctr">
              <a:lnSpc>
                <a:spcPct val="130000"/>
              </a:lnSpc>
            </a:pPr>
            <a:r>
              <a:rPr lang="zh-CN" altLang="en-US" sz="1400" dirty="0" smtClean="0"/>
              <a:t>批准赊销信用</a:t>
            </a:r>
            <a:endParaRPr lang="zh-CN" altLang="en-US" sz="1400" b="1" dirty="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3969024" y="3019501"/>
            <a:ext cx="1185497" cy="599780"/>
          </a:xfrm>
          <a:prstGeom prst="rect">
            <a:avLst/>
          </a:prstGeom>
          <a:noFill/>
        </p:spPr>
        <p:txBody>
          <a:bodyPr wrap="square" lIns="68580" tIns="34290" rIns="68580" bIns="34290" rtlCol="0">
            <a:spAutoFit/>
          </a:bodyPr>
          <a:lstStyle/>
          <a:p>
            <a:pPr algn="ctr">
              <a:lnSpc>
                <a:spcPct val="130000"/>
              </a:lnSpc>
            </a:pPr>
            <a:r>
              <a:rPr lang="zh-CN" altLang="en-US" sz="1400" dirty="0" smtClean="0"/>
              <a:t>按销售单供货</a:t>
            </a:r>
            <a:endParaRPr lang="zh-CN" altLang="en-US" sz="1400" dirty="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5402678" y="3019501"/>
            <a:ext cx="1185497" cy="500137"/>
          </a:xfrm>
          <a:prstGeom prst="rect">
            <a:avLst/>
          </a:prstGeom>
          <a:noFill/>
        </p:spPr>
        <p:txBody>
          <a:bodyPr wrap="square" lIns="68580" tIns="34290" rIns="68580" bIns="34290" rtlCol="0">
            <a:spAutoFit/>
          </a:bodyPr>
          <a:lstStyle/>
          <a:p>
            <a:r>
              <a:rPr lang="zh-CN" altLang="en-US" sz="1400" dirty="0" smtClean="0"/>
              <a:t>按销售单装运货物</a:t>
            </a:r>
            <a:endParaRPr lang="zh-CN" altLang="en-US" sz="1400" dirty="0"/>
          </a:p>
        </p:txBody>
      </p:sp>
      <p:sp>
        <p:nvSpPr>
          <p:cNvPr id="33" name="文本框 32"/>
          <p:cNvSpPr txBox="1"/>
          <p:nvPr/>
        </p:nvSpPr>
        <p:spPr>
          <a:xfrm>
            <a:off x="6873000" y="3019501"/>
            <a:ext cx="1185497" cy="599780"/>
          </a:xfrm>
          <a:prstGeom prst="rect">
            <a:avLst/>
          </a:prstGeom>
          <a:noFill/>
        </p:spPr>
        <p:txBody>
          <a:bodyPr wrap="square" lIns="68580" tIns="34290" rIns="68580" bIns="34290" rtlCol="0">
            <a:spAutoFit/>
          </a:bodyPr>
          <a:lstStyle/>
          <a:p>
            <a:pPr algn="ctr">
              <a:lnSpc>
                <a:spcPct val="130000"/>
              </a:lnSpc>
            </a:pPr>
            <a:r>
              <a:rPr lang="zh-CN" altLang="en-US" sz="1400" dirty="0" smtClean="0"/>
              <a:t>向客户开具账单</a:t>
            </a:r>
            <a:endParaRPr lang="zh-CN" altLang="en-US" sz="1400" b="1" dirty="0">
              <a:solidFill>
                <a:prstClr val="black">
                  <a:lumMod val="75000"/>
                  <a:lumOff val="25000"/>
                </a:prstClr>
              </a:solidFill>
              <a:latin typeface="微软雅黑" panose="020B0503020204020204" pitchFamily="34" charset="-122"/>
              <a:ea typeface="微软雅黑" panose="020B0503020204020204" pitchFamily="34" charset="-122"/>
            </a:endParaRPr>
          </a:p>
        </p:txBody>
      </p:sp>
      <p:sp>
        <p:nvSpPr>
          <p:cNvPr id="48" name="TextBox 47"/>
          <p:cNvSpPr txBox="1"/>
          <p:nvPr/>
        </p:nvSpPr>
        <p:spPr>
          <a:xfrm>
            <a:off x="494414" y="1350335"/>
            <a:ext cx="4220462" cy="452432"/>
          </a:xfrm>
          <a:prstGeom prst="rect">
            <a:avLst/>
          </a:prstGeom>
          <a:noFill/>
        </p:spPr>
        <p:txBody>
          <a:bodyPr wrap="square" rtlCol="0">
            <a:spAutoFit/>
          </a:bodyPr>
          <a:lstStyle/>
          <a:p>
            <a:pPr>
              <a:lnSpc>
                <a:spcPct val="130000"/>
              </a:lnSpc>
            </a:pPr>
            <a:r>
              <a:rPr lang="zh-CN" altLang="en-US" dirty="0" smtClean="0">
                <a:solidFill>
                  <a:prstClr val="white">
                    <a:lumMod val="50000"/>
                  </a:prstClr>
                </a:solidFill>
                <a:latin typeface="微软雅黑" panose="020B0503020204020204" pitchFamily="34" charset="-122"/>
                <a:ea typeface="微软雅黑" panose="020B0503020204020204" pitchFamily="34" charset="-122"/>
              </a:rPr>
              <a:t>了解</a:t>
            </a:r>
            <a:r>
              <a:rPr lang="zh-CN" altLang="en-US" b="1" dirty="0" smtClean="0">
                <a:latin typeface="Times New Roman" pitchFamily="18" charset="0"/>
                <a:ea typeface="宋体" pitchFamily="2" charset="-122"/>
                <a:cs typeface="Times New Roman" pitchFamily="18" charset="0"/>
              </a:rPr>
              <a:t>销售与收款</a:t>
            </a:r>
            <a:r>
              <a:rPr lang="zh-CN" altLang="en-US" dirty="0" smtClean="0">
                <a:solidFill>
                  <a:prstClr val="white">
                    <a:lumMod val="50000"/>
                  </a:prstClr>
                </a:solidFill>
                <a:latin typeface="微软雅黑" panose="020B0503020204020204" pitchFamily="34" charset="-122"/>
                <a:ea typeface="微软雅黑" panose="020B0503020204020204" pitchFamily="34" charset="-122"/>
              </a:rPr>
              <a:t>循环的主要业务活动</a:t>
            </a:r>
            <a:endParaRPr lang="en-US" altLang="zh-CN" dirty="0" smtClean="0">
              <a:solidFill>
                <a:prstClr val="white">
                  <a:lumMod val="50000"/>
                </a:prstClr>
              </a:solidFill>
              <a:latin typeface="微软雅黑" panose="020B0503020204020204" pitchFamily="34" charset="-122"/>
              <a:ea typeface="微软雅黑" panose="020B0503020204020204" pitchFamily="34" charset="-122"/>
            </a:endParaRPr>
          </a:p>
        </p:txBody>
      </p:sp>
      <p:sp>
        <p:nvSpPr>
          <p:cNvPr id="27" name="Rectangle 3"/>
          <p:cNvSpPr>
            <a:spLocks noGrp="1" noChangeArrowheads="1"/>
          </p:cNvSpPr>
          <p:nvPr>
            <p:ph type="title"/>
          </p:nvPr>
        </p:nvSpPr>
        <p:spPr bwMode="auto">
          <a:xfrm>
            <a:off x="1090012" y="327377"/>
            <a:ext cx="7053888" cy="553156"/>
          </a:xfrm>
          <a:prstGeom prst="rect">
            <a:avLst/>
          </a:prstGeom>
          <a:solidFill>
            <a:srgbClr val="0070C0"/>
          </a:solidFill>
          <a:ln w="12700">
            <a:solidFill>
              <a:schemeClr val="bg2"/>
            </a:solidFill>
            <a:miter lim="800000"/>
          </a:ln>
          <a:effectLst>
            <a:outerShdw dist="71842" dir="2700000" algn="ctr" rotWithShape="0">
              <a:schemeClr val="tx1"/>
            </a:outerShdw>
          </a:effectLst>
        </p:spPr>
        <p:txBody>
          <a:bodyPr lIns="90488" tIns="44450" rIns="90488" bIns="44450" anchor="b">
            <a:noAutofit/>
          </a:bodyPr>
          <a:lstStyle/>
          <a:p>
            <a:r>
              <a:rPr lang="zh-CN" altLang="en-US" sz="2800" dirty="0" smtClean="0">
                <a:solidFill>
                  <a:schemeClr val="bg1"/>
                </a:solidFill>
                <a:latin typeface="Times New Roman" pitchFamily="18" charset="0"/>
                <a:ea typeface="宋体" pitchFamily="2" charset="-122"/>
                <a:cs typeface="Times New Roman" pitchFamily="18" charset="0"/>
              </a:rPr>
              <a:t>销售与收款</a:t>
            </a:r>
            <a:r>
              <a:rPr lang="zh-CN" altLang="en-US" sz="2800" dirty="0" smtClean="0">
                <a:solidFill>
                  <a:schemeClr val="bg1"/>
                </a:solidFill>
              </a:rPr>
              <a:t>循环中涉及的主要业务活动</a:t>
            </a:r>
          </a:p>
        </p:txBody>
      </p:sp>
    </p:spTree>
    <p:extLst>
      <p:ext uri="{BB962C8B-B14F-4D97-AF65-F5344CB8AC3E}">
        <p14:creationId xmlns:p14="http://schemas.microsoft.com/office/powerpoint/2010/main" xmlns="" val="1340142628"/>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2122</Words>
  <Application>Microsoft Office PowerPoint</Application>
  <PresentationFormat>全屏显示(4:3)</PresentationFormat>
  <Paragraphs>321</Paragraphs>
  <Slides>43</Slides>
  <Notes>0</Notes>
  <HiddenSlides>0</HiddenSlides>
  <MMClips>0</MMClips>
  <ScaleCrop>false</ScaleCrop>
  <HeadingPairs>
    <vt:vector size="4" baseType="variant">
      <vt:variant>
        <vt:lpstr>主题</vt:lpstr>
      </vt:variant>
      <vt:variant>
        <vt:i4>1</vt:i4>
      </vt:variant>
      <vt:variant>
        <vt:lpstr>幻灯片标题</vt:lpstr>
      </vt:variant>
      <vt:variant>
        <vt:i4>43</vt:i4>
      </vt:variant>
    </vt:vector>
  </HeadingPairs>
  <TitlesOfParts>
    <vt:vector size="44" baseType="lpstr">
      <vt:lpstr>Office 主题</vt:lpstr>
      <vt:lpstr>   </vt:lpstr>
      <vt:lpstr>幻灯片 2</vt:lpstr>
      <vt:lpstr>本章学习目标</vt:lpstr>
      <vt:lpstr>幻灯片 4</vt:lpstr>
      <vt:lpstr>幻灯片 5</vt:lpstr>
      <vt:lpstr>销售与收款循环中涉及的主要财务报表账户</vt:lpstr>
      <vt:lpstr>幻灯片 7</vt:lpstr>
      <vt:lpstr>幻灯片 8</vt:lpstr>
      <vt:lpstr>销售与收款循环中涉及的主要业务活动</vt:lpstr>
      <vt:lpstr>销售与收款循环中涉及的主要业务活动</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函证的控制</vt:lpstr>
      <vt:lpstr>函证结果差异分析</vt:lpstr>
      <vt:lpstr>对函证结果的总结和评价 </vt:lpstr>
      <vt:lpstr>幻灯片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admin102</dc:creator>
  <cp:lastModifiedBy>User</cp:lastModifiedBy>
  <cp:revision>15</cp:revision>
  <dcterms:created xsi:type="dcterms:W3CDTF">2018-06-07T06:48:11Z</dcterms:created>
  <dcterms:modified xsi:type="dcterms:W3CDTF">2018-07-10T08:17:38Z</dcterms:modified>
</cp:coreProperties>
</file>