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2" r:id="rId1"/>
  </p:sldMasterIdLst>
  <p:notesMasterIdLst>
    <p:notesMasterId r:id="rId17"/>
  </p:notesMasterIdLst>
  <p:sldIdLst>
    <p:sldId id="290" r:id="rId2"/>
    <p:sldId id="274" r:id="rId3"/>
    <p:sldId id="275" r:id="rId4"/>
    <p:sldId id="276" r:id="rId5"/>
    <p:sldId id="298" r:id="rId6"/>
    <p:sldId id="299" r:id="rId7"/>
    <p:sldId id="300" r:id="rId8"/>
    <p:sldId id="301" r:id="rId9"/>
    <p:sldId id="302" r:id="rId10"/>
    <p:sldId id="303" r:id="rId11"/>
    <p:sldId id="304" r:id="rId12"/>
    <p:sldId id="305" r:id="rId13"/>
    <p:sldId id="306" r:id="rId14"/>
    <p:sldId id="307" r:id="rId15"/>
    <p:sldId id="308" r:id="rId16"/>
  </p:sldIdLst>
  <p:sldSz cx="9144000" cy="6858000" type="screen4x3"/>
  <p:notesSz cx="6858000" cy="9190038"/>
  <p:defaultTextStyle>
    <a:defPPr>
      <a:defRPr lang="zh-CN"/>
    </a:defPPr>
    <a:lvl1pPr algn="l" rtl="0" fontAlgn="base">
      <a:spcBef>
        <a:spcPct val="0"/>
      </a:spcBef>
      <a:spcAft>
        <a:spcPct val="0"/>
      </a:spcAft>
      <a:defRPr kern="1200">
        <a:solidFill>
          <a:schemeClr val="tx1"/>
        </a:solidFill>
        <a:latin typeface="Arial" charset="0"/>
        <a:ea typeface="宋体" charset="-122"/>
        <a:cs typeface="+mn-cs"/>
      </a:defRPr>
    </a:lvl1pPr>
    <a:lvl2pPr marL="457200" algn="l" rtl="0" fontAlgn="base">
      <a:spcBef>
        <a:spcPct val="0"/>
      </a:spcBef>
      <a:spcAft>
        <a:spcPct val="0"/>
      </a:spcAft>
      <a:defRPr kern="1200">
        <a:solidFill>
          <a:schemeClr val="tx1"/>
        </a:solidFill>
        <a:latin typeface="Arial" charset="0"/>
        <a:ea typeface="宋体" charset="-122"/>
        <a:cs typeface="+mn-cs"/>
      </a:defRPr>
    </a:lvl2pPr>
    <a:lvl3pPr marL="914400" algn="l" rtl="0" fontAlgn="base">
      <a:spcBef>
        <a:spcPct val="0"/>
      </a:spcBef>
      <a:spcAft>
        <a:spcPct val="0"/>
      </a:spcAft>
      <a:defRPr kern="1200">
        <a:solidFill>
          <a:schemeClr val="tx1"/>
        </a:solidFill>
        <a:latin typeface="Arial" charset="0"/>
        <a:ea typeface="宋体" charset="-122"/>
        <a:cs typeface="+mn-cs"/>
      </a:defRPr>
    </a:lvl3pPr>
    <a:lvl4pPr marL="1371600" algn="l" rtl="0" fontAlgn="base">
      <a:spcBef>
        <a:spcPct val="0"/>
      </a:spcBef>
      <a:spcAft>
        <a:spcPct val="0"/>
      </a:spcAft>
      <a:defRPr kern="1200">
        <a:solidFill>
          <a:schemeClr val="tx1"/>
        </a:solidFill>
        <a:latin typeface="Arial" charset="0"/>
        <a:ea typeface="宋体" charset="-122"/>
        <a:cs typeface="+mn-cs"/>
      </a:defRPr>
    </a:lvl4pPr>
    <a:lvl5pPr marL="1828800" algn="l" rtl="0" fontAlgn="base">
      <a:spcBef>
        <a:spcPct val="0"/>
      </a:spcBef>
      <a:spcAft>
        <a:spcPct val="0"/>
      </a:spcAft>
      <a:defRPr kern="1200">
        <a:solidFill>
          <a:schemeClr val="tx1"/>
        </a:solidFill>
        <a:latin typeface="Arial" charset="0"/>
        <a:ea typeface="宋体" charset="-122"/>
        <a:cs typeface="+mn-cs"/>
      </a:defRPr>
    </a:lvl5pPr>
    <a:lvl6pPr marL="2286000" algn="l" defTabSz="914400" rtl="0" eaLnBrk="1" latinLnBrk="0" hangingPunct="1">
      <a:defRPr kern="1200">
        <a:solidFill>
          <a:schemeClr val="tx1"/>
        </a:solidFill>
        <a:latin typeface="Arial" charset="0"/>
        <a:ea typeface="宋体" charset="-122"/>
        <a:cs typeface="+mn-cs"/>
      </a:defRPr>
    </a:lvl6pPr>
    <a:lvl7pPr marL="2743200" algn="l" defTabSz="914400" rtl="0" eaLnBrk="1" latinLnBrk="0" hangingPunct="1">
      <a:defRPr kern="1200">
        <a:solidFill>
          <a:schemeClr val="tx1"/>
        </a:solidFill>
        <a:latin typeface="Arial" charset="0"/>
        <a:ea typeface="宋体" charset="-122"/>
        <a:cs typeface="+mn-cs"/>
      </a:defRPr>
    </a:lvl7pPr>
    <a:lvl8pPr marL="3200400" algn="l" defTabSz="914400" rtl="0" eaLnBrk="1" latinLnBrk="0" hangingPunct="1">
      <a:defRPr kern="1200">
        <a:solidFill>
          <a:schemeClr val="tx1"/>
        </a:solidFill>
        <a:latin typeface="Arial" charset="0"/>
        <a:ea typeface="宋体" charset="-122"/>
        <a:cs typeface="+mn-cs"/>
      </a:defRPr>
    </a:lvl8pPr>
    <a:lvl9pPr marL="3657600" algn="l" defTabSz="914400" rtl="0" eaLnBrk="1" latinLnBrk="0" hangingPunct="1">
      <a:defRPr kern="1200">
        <a:solidFill>
          <a:schemeClr val="tx1"/>
        </a:solidFill>
        <a:latin typeface="Arial" charset="0"/>
        <a:ea typeface="宋体"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Objects="1">
      <p:cViewPr>
        <p:scale>
          <a:sx n="99" d="100"/>
          <a:sy n="99" d="100"/>
        </p:scale>
        <p:origin x="-546" y="-78"/>
      </p:cViewPr>
      <p:guideLst>
        <p:guide orient="horz" pos="2232"/>
        <p:guide pos="2901"/>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ea typeface="宋体" pitchFamily="2" charset="-122"/>
              </a:defRPr>
            </a:lvl1pPr>
          </a:lstStyle>
          <a:p>
            <a:pPr>
              <a:defRPr/>
            </a:pPr>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ea typeface="宋体" pitchFamily="2" charset="-122"/>
              </a:defRPr>
            </a:lvl1pPr>
          </a:lstStyle>
          <a:p>
            <a:pPr>
              <a:defRPr/>
            </a:pPr>
            <a:fld id="{705BE742-F956-43F8-BC27-1957A822AC9D}" type="datetimeFigureOut">
              <a:rPr lang="zh-CN" altLang="en-US"/>
              <a:pPr>
                <a:defRPr/>
              </a:pPr>
              <a:t>2018/10/17</a:t>
            </a:fld>
            <a:endParaRPr lang="zh-CN" altLang="en-US"/>
          </a:p>
        </p:txBody>
      </p:sp>
      <p:sp>
        <p:nvSpPr>
          <p:cNvPr id="4" name="幻灯片图像占位符 3"/>
          <p:cNvSpPr>
            <a:spLocks noGrp="1" noRot="1" noChangeAspect="1"/>
          </p:cNvSpPr>
          <p:nvPr>
            <p:ph type="sldImg" idx="2"/>
          </p:nvPr>
        </p:nvSpPr>
        <p:spPr>
          <a:xfrm>
            <a:off x="1131888" y="688975"/>
            <a:ext cx="4594225" cy="3446463"/>
          </a:xfrm>
          <a:prstGeom prst="rect">
            <a:avLst/>
          </a:prstGeom>
          <a:noFill/>
          <a:ln w="12700">
            <a:solidFill>
              <a:prstClr val="black"/>
            </a:solidFill>
          </a:ln>
        </p:spPr>
        <p:txBody>
          <a:bodyPr vert="horz" lIns="91440" tIns="45720" rIns="91440" bIns="45720" rtlCol="0" anchor="ctr"/>
          <a:lstStyle/>
          <a:p>
            <a:pPr lvl="0"/>
            <a:endParaRPr lang="zh-CN" altLang="en-US" noProof="0" smtClean="0"/>
          </a:p>
        </p:txBody>
      </p:sp>
      <p:sp>
        <p:nvSpPr>
          <p:cNvPr id="5" name="备注占位符 4"/>
          <p:cNvSpPr>
            <a:spLocks noGrp="1"/>
          </p:cNvSpPr>
          <p:nvPr>
            <p:ph type="body" sz="quarter" idx="3"/>
          </p:nvPr>
        </p:nvSpPr>
        <p:spPr>
          <a:xfrm>
            <a:off x="685800" y="4365625"/>
            <a:ext cx="5486400" cy="4135438"/>
          </a:xfrm>
          <a:prstGeom prst="rect">
            <a:avLst/>
          </a:prstGeom>
        </p:spPr>
        <p:txBody>
          <a:bodyPr vert="horz" lIns="91440" tIns="45720" rIns="91440" bIns="45720" rtlCol="0">
            <a:normAutofit/>
          </a:bodyPr>
          <a:lstStyle/>
          <a:p>
            <a:pPr lvl="0"/>
            <a:r>
              <a:rPr lang="zh-CN" altLang="en-US" noProof="0" smtClean="0"/>
              <a:t>单击此处编辑母版文本样式</a:t>
            </a:r>
          </a:p>
          <a:p>
            <a:pPr lvl="1"/>
            <a:r>
              <a:rPr lang="zh-CN" altLang="en-US" noProof="0" smtClean="0"/>
              <a:t>第二级</a:t>
            </a:r>
          </a:p>
          <a:p>
            <a:pPr lvl="2"/>
            <a:r>
              <a:rPr lang="zh-CN" altLang="en-US" noProof="0" smtClean="0"/>
              <a:t>第三级</a:t>
            </a:r>
          </a:p>
          <a:p>
            <a:pPr lvl="3"/>
            <a:r>
              <a:rPr lang="zh-CN" altLang="en-US" noProof="0" smtClean="0"/>
              <a:t>第四级</a:t>
            </a:r>
          </a:p>
          <a:p>
            <a:pPr lvl="4"/>
            <a:r>
              <a:rPr lang="zh-CN" altLang="en-US" noProof="0" smtClean="0"/>
              <a:t>第五级</a:t>
            </a:r>
          </a:p>
        </p:txBody>
      </p:sp>
      <p:sp>
        <p:nvSpPr>
          <p:cNvPr id="6" name="页脚占位符 5"/>
          <p:cNvSpPr>
            <a:spLocks noGrp="1"/>
          </p:cNvSpPr>
          <p:nvPr>
            <p:ph type="ftr" sz="quarter" idx="4"/>
          </p:nvPr>
        </p:nvSpPr>
        <p:spPr>
          <a:xfrm>
            <a:off x="0" y="8729663"/>
            <a:ext cx="2971800" cy="458787"/>
          </a:xfrm>
          <a:prstGeom prst="rect">
            <a:avLst/>
          </a:prstGeom>
        </p:spPr>
        <p:txBody>
          <a:bodyPr vert="horz" lIns="91440" tIns="45720" rIns="91440" bIns="45720" rtlCol="0" anchor="b"/>
          <a:lstStyle>
            <a:lvl1pPr algn="l">
              <a:defRPr sz="1200">
                <a:ea typeface="宋体" pitchFamily="2" charset="-122"/>
              </a:defRPr>
            </a:lvl1pPr>
          </a:lstStyle>
          <a:p>
            <a:pPr>
              <a:defRPr/>
            </a:pPr>
            <a:endParaRPr lang="zh-CN" altLang="en-US"/>
          </a:p>
        </p:txBody>
      </p:sp>
      <p:sp>
        <p:nvSpPr>
          <p:cNvPr id="7" name="灯片编号占位符 6"/>
          <p:cNvSpPr>
            <a:spLocks noGrp="1"/>
          </p:cNvSpPr>
          <p:nvPr>
            <p:ph type="sldNum" sz="quarter" idx="5"/>
          </p:nvPr>
        </p:nvSpPr>
        <p:spPr>
          <a:xfrm>
            <a:off x="3884613" y="8729663"/>
            <a:ext cx="2971800" cy="458787"/>
          </a:xfrm>
          <a:prstGeom prst="rect">
            <a:avLst/>
          </a:prstGeom>
        </p:spPr>
        <p:txBody>
          <a:bodyPr vert="horz" lIns="91440" tIns="45720" rIns="91440" bIns="45720" rtlCol="0" anchor="b"/>
          <a:lstStyle>
            <a:lvl1pPr algn="r">
              <a:defRPr sz="1200">
                <a:ea typeface="宋体" pitchFamily="2" charset="-122"/>
              </a:defRPr>
            </a:lvl1pPr>
          </a:lstStyle>
          <a:p>
            <a:pPr>
              <a:defRPr/>
            </a:pPr>
            <a:fld id="{400047CE-9E2C-47E2-97EF-7664C1C88632}" type="slidenum">
              <a:rPr lang="zh-CN" altLang="en-US"/>
              <a:pPr>
                <a:defRPr/>
              </a:pPr>
              <a:t>‹#›</a:t>
            </a:fld>
            <a:endParaRPr lang="zh-CN" altLang="en-US"/>
          </a:p>
        </p:txBody>
      </p:sp>
    </p:spTree>
    <p:extLst>
      <p:ext uri="{BB962C8B-B14F-4D97-AF65-F5344CB8AC3E}">
        <p14:creationId xmlns="" xmlns:p14="http://schemas.microsoft.com/office/powerpoint/2010/main" val="217250451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smtClean="0"/>
              <a:t>单击此处编辑母版副标题样式</a:t>
            </a:r>
            <a:endParaRPr lang="zh-CN" altLang="en-US"/>
          </a:p>
        </p:txBody>
      </p:sp>
    </p:spTree>
  </p:cSld>
  <p:clrMapOvr>
    <a:masterClrMapping/>
  </p:clrMapOvr>
  <p:transition>
    <p:wipe dir="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cSld>
  <p:clrMapOvr>
    <a:masterClrMapping/>
  </p:clrMapOvr>
  <p:transition>
    <p:wipe dir="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67500" y="354013"/>
            <a:ext cx="2095500" cy="5589587"/>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381000" y="354013"/>
            <a:ext cx="6134100" cy="5589587"/>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cSld>
  <p:clrMapOvr>
    <a:masterClrMapping/>
  </p:clrMapOvr>
  <p:transition>
    <p:wipe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cSld>
  <p:clrMapOvr>
    <a:masterClrMapping/>
  </p:clrMapOvr>
  <p:transition>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smtClean="0"/>
              <a:t>单击此处编辑母版文本样式</a:t>
            </a:r>
          </a:p>
        </p:txBody>
      </p:sp>
    </p:spTree>
  </p:cSld>
  <p:clrMapOvr>
    <a:masterClrMapping/>
  </p:clrMapOvr>
  <p:transition>
    <p:wipe dir="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381000" y="1143000"/>
            <a:ext cx="4114800" cy="4800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1143000"/>
            <a:ext cx="4114800" cy="4800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cSld>
  <p:clrMapOvr>
    <a:masterClrMapping/>
  </p:clrMapOvr>
  <p:transition>
    <p:wipe dir="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cSld>
  <p:clrMapOvr>
    <a:masterClrMapping/>
  </p:clrMapOvr>
  <p:transition>
    <p:wipe dir="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Tree>
  </p:cSld>
  <p:clrMapOvr>
    <a:masterClrMapping/>
  </p:clrMapOvr>
  <p:transition>
    <p:wipe dir="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Tree>
  </p:cSld>
  <p:clrMapOvr>
    <a:masterClrMapping/>
  </p:clrMapOvr>
  <p:transition>
    <p:wipe dir="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Tree>
  </p:cSld>
  <p:clrMapOvr>
    <a:masterClrMapping/>
  </p:clrMapOvr>
  <p:transition>
    <p:wipe dir="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CN" altLang="en-US" noProof="0" smtClean="0"/>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Tree>
  </p:cSld>
  <p:clrMapOvr>
    <a:masterClrMapping/>
  </p:clrMapOvr>
  <p:transition>
    <p:wipe dir="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auto">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1149350" y="354013"/>
            <a:ext cx="7607300" cy="560387"/>
          </a:xfrm>
          <a:prstGeom prst="rect">
            <a:avLst/>
          </a:prstGeom>
          <a:solidFill>
            <a:srgbClr val="005B88"/>
          </a:solidFill>
          <a:ln w="12700" cmpd="sng">
            <a:solidFill>
              <a:schemeClr val="tx1"/>
            </a:solidFill>
            <a:miter lim="800000"/>
            <a:headEnd/>
            <a:tailEnd/>
          </a:ln>
          <a:effectLst>
            <a:outerShdw dist="107763" dir="2700000" algn="ctr" rotWithShape="0">
              <a:schemeClr val="bg2"/>
            </a:outerShdw>
          </a:effectLst>
        </p:spPr>
        <p:txBody>
          <a:bodyPr vert="horz" wrap="square" lIns="90488" tIns="44450" rIns="90488" bIns="44450" numCol="1" anchor="t" anchorCtr="0" compatLnSpc="1">
            <a:prstTxWarp prst="textNoShape">
              <a:avLst/>
            </a:prstTxWarp>
          </a:bodyPr>
          <a:lstStyle/>
          <a:p>
            <a:pPr lvl="0"/>
            <a:r>
              <a:rPr lang="zh-CN" altLang="zh-CN" smtClean="0"/>
              <a:t>Click to edit Master title style</a:t>
            </a:r>
          </a:p>
        </p:txBody>
      </p:sp>
      <p:sp>
        <p:nvSpPr>
          <p:cNvPr id="1027" name="Rectangle 3"/>
          <p:cNvSpPr>
            <a:spLocks noGrp="1" noChangeArrowheads="1"/>
          </p:cNvSpPr>
          <p:nvPr>
            <p:ph type="body" idx="1"/>
          </p:nvPr>
        </p:nvSpPr>
        <p:spPr bwMode="auto">
          <a:xfrm>
            <a:off x="381000" y="1143000"/>
            <a:ext cx="8382000" cy="4800600"/>
          </a:xfrm>
          <a:prstGeom prst="rect">
            <a:avLst/>
          </a:prstGeom>
          <a:noFill/>
          <a:ln w="9525">
            <a:noFill/>
            <a:miter lim="800000"/>
            <a:headEnd/>
            <a:tailEnd/>
          </a:ln>
          <a:effectLst/>
        </p:spPr>
        <p:txBody>
          <a:bodyPr vert="horz" wrap="square" lIns="182562" tIns="46038" rIns="182562" bIns="46038" numCol="1" anchor="t" anchorCtr="0" compatLnSpc="1">
            <a:prstTxWarp prst="textNoShape">
              <a:avLst/>
            </a:prstTxWarp>
          </a:bodyPr>
          <a:lstStyle/>
          <a:p>
            <a:pPr lvl="0"/>
            <a:r>
              <a:rPr lang="zh-CN" altLang="zh-CN" smtClean="0"/>
              <a:t>Click to edit Master text styles</a:t>
            </a:r>
          </a:p>
          <a:p>
            <a:pPr lvl="1"/>
            <a:r>
              <a:rPr lang="zh-CN" altLang="zh-CN" smtClean="0"/>
              <a:t>Second Level</a:t>
            </a:r>
          </a:p>
          <a:p>
            <a:pPr lvl="2"/>
            <a:r>
              <a:rPr lang="zh-CN" altLang="zh-CN" smtClean="0"/>
              <a:t>Third Level</a:t>
            </a:r>
          </a:p>
          <a:p>
            <a:pPr lvl="3"/>
            <a:r>
              <a:rPr lang="zh-CN" altLang="zh-CN" smtClean="0"/>
              <a:t>Fourth Level</a:t>
            </a:r>
          </a:p>
          <a:p>
            <a:pPr lvl="4"/>
            <a:r>
              <a:rPr lang="zh-CN" altLang="zh-CN" smtClean="0"/>
              <a:t>Fifth Level</a:t>
            </a:r>
          </a:p>
        </p:txBody>
      </p:sp>
      <p:sp>
        <p:nvSpPr>
          <p:cNvPr id="1028" name="Text Box 4"/>
          <p:cNvSpPr txBox="1">
            <a:spLocks noChangeArrowheads="1"/>
          </p:cNvSpPr>
          <p:nvPr/>
        </p:nvSpPr>
        <p:spPr bwMode="auto">
          <a:xfrm>
            <a:off x="76200" y="6430963"/>
            <a:ext cx="762000" cy="274637"/>
          </a:xfrm>
          <a:prstGeom prst="rect">
            <a:avLst/>
          </a:prstGeom>
          <a:noFill/>
          <a:ln w="9525">
            <a:noFill/>
            <a:miter lim="800000"/>
            <a:headEnd/>
            <a:tailEnd/>
          </a:ln>
          <a:effectLst/>
        </p:spPr>
        <p:txBody>
          <a:bodyPr>
            <a:spAutoFit/>
          </a:bodyPr>
          <a:lstStyle/>
          <a:p>
            <a:pPr>
              <a:spcBef>
                <a:spcPct val="50000"/>
              </a:spcBef>
              <a:defRPr/>
            </a:pPr>
            <a:r>
              <a:rPr lang="zh-CN" altLang="zh-CN" sz="1200" b="1">
                <a:latin typeface="Arial" pitchFamily="34" charset="0"/>
                <a:ea typeface="宋体" pitchFamily="2" charset="-122"/>
              </a:rPr>
              <a:t> 7-</a:t>
            </a:r>
            <a:fld id="{41DA3BD5-22E9-4CF6-8F9A-5F9D7AF059EB}" type="slidenum">
              <a:rPr lang="zh-CN" altLang="zh-CN" sz="1200" b="1">
                <a:latin typeface="Arial" pitchFamily="34" charset="0"/>
                <a:ea typeface="宋体" pitchFamily="2" charset="-122"/>
              </a:rPr>
              <a:pPr>
                <a:spcBef>
                  <a:spcPct val="50000"/>
                </a:spcBef>
                <a:defRPr/>
              </a:pPr>
              <a:t>‹#›</a:t>
            </a:fld>
            <a:endParaRPr lang="zh-CN" altLang="zh-CN" sz="1200" b="1">
              <a:latin typeface="Arial" pitchFamily="34" charset="0"/>
              <a:ea typeface="宋体" pitchFamily="2" charset="-122"/>
            </a:endParaRPr>
          </a:p>
        </p:txBody>
      </p:sp>
    </p:spTree>
  </p:cSld>
  <p:clrMap bg1="lt1" tx1="dk1" bg2="lt2" tx2="dk2" accent1="accent1" accent2="accent2" accent3="accent3" accent4="accent4" accent5="accent5" accent6="accent6" hlink="hlink" folHlink="folHlink"/>
  <p:sldLayoutIdLst>
    <p:sldLayoutId id="2147483653" r:id="rId1"/>
    <p:sldLayoutId id="2147483654" r:id="rId2"/>
    <p:sldLayoutId id="2147483655" r:id="rId3"/>
    <p:sldLayoutId id="2147483656" r:id="rId4"/>
    <p:sldLayoutId id="2147483657" r:id="rId5"/>
    <p:sldLayoutId id="2147483658" r:id="rId6"/>
    <p:sldLayoutId id="2147483659" r:id="rId7"/>
    <p:sldLayoutId id="2147483660" r:id="rId8"/>
    <p:sldLayoutId id="2147483661" r:id="rId9"/>
    <p:sldLayoutId id="2147483662" r:id="rId10"/>
    <p:sldLayoutId id="2147483663" r:id="rId11"/>
  </p:sldLayoutIdLst>
  <p:transition>
    <p:wipe dir="r"/>
  </p:transition>
  <p:txStyles>
    <p:titleStyle>
      <a:lvl1pPr marL="109538" indent="-109538" algn="ctr" rtl="0" eaLnBrk="0" fontAlgn="base" hangingPunct="0">
        <a:spcBef>
          <a:spcPct val="0"/>
        </a:spcBef>
        <a:spcAft>
          <a:spcPct val="0"/>
        </a:spcAft>
        <a:defRPr sz="3000" b="1">
          <a:solidFill>
            <a:schemeClr val="bg1"/>
          </a:solidFill>
          <a:effectLst>
            <a:outerShdw blurRad="38100" dist="38100" dir="2700000" algn="tl">
              <a:srgbClr val="000000"/>
            </a:outerShdw>
          </a:effectLst>
          <a:latin typeface="+mj-lt"/>
          <a:ea typeface="+mj-ea"/>
          <a:cs typeface="+mj-cs"/>
        </a:defRPr>
      </a:lvl1pPr>
      <a:lvl2pPr marL="109538" indent="-109538" algn="ctr" rtl="0" eaLnBrk="0" fontAlgn="base" hangingPunct="0">
        <a:spcBef>
          <a:spcPct val="0"/>
        </a:spcBef>
        <a:spcAft>
          <a:spcPct val="0"/>
        </a:spcAft>
        <a:defRPr sz="3000" b="1">
          <a:solidFill>
            <a:schemeClr val="bg1"/>
          </a:solidFill>
          <a:effectLst>
            <a:outerShdw blurRad="38100" dist="38100" dir="2700000" algn="tl">
              <a:srgbClr val="000000"/>
            </a:outerShdw>
          </a:effectLst>
          <a:latin typeface="Arial" pitchFamily="34" charset="0"/>
        </a:defRPr>
      </a:lvl2pPr>
      <a:lvl3pPr marL="109538" indent="-109538" algn="ctr" rtl="0" eaLnBrk="0" fontAlgn="base" hangingPunct="0">
        <a:spcBef>
          <a:spcPct val="0"/>
        </a:spcBef>
        <a:spcAft>
          <a:spcPct val="0"/>
        </a:spcAft>
        <a:defRPr sz="3000" b="1">
          <a:solidFill>
            <a:schemeClr val="bg1"/>
          </a:solidFill>
          <a:effectLst>
            <a:outerShdw blurRad="38100" dist="38100" dir="2700000" algn="tl">
              <a:srgbClr val="000000"/>
            </a:outerShdw>
          </a:effectLst>
          <a:latin typeface="Arial" pitchFamily="34" charset="0"/>
        </a:defRPr>
      </a:lvl3pPr>
      <a:lvl4pPr marL="109538" indent="-109538" algn="ctr" rtl="0" eaLnBrk="0" fontAlgn="base" hangingPunct="0">
        <a:spcBef>
          <a:spcPct val="0"/>
        </a:spcBef>
        <a:spcAft>
          <a:spcPct val="0"/>
        </a:spcAft>
        <a:defRPr sz="3000" b="1">
          <a:solidFill>
            <a:schemeClr val="bg1"/>
          </a:solidFill>
          <a:effectLst>
            <a:outerShdw blurRad="38100" dist="38100" dir="2700000" algn="tl">
              <a:srgbClr val="000000"/>
            </a:outerShdw>
          </a:effectLst>
          <a:latin typeface="Arial" pitchFamily="34" charset="0"/>
        </a:defRPr>
      </a:lvl4pPr>
      <a:lvl5pPr marL="109538" indent="-109538" algn="ctr" rtl="0" eaLnBrk="0" fontAlgn="base" hangingPunct="0">
        <a:spcBef>
          <a:spcPct val="0"/>
        </a:spcBef>
        <a:spcAft>
          <a:spcPct val="0"/>
        </a:spcAft>
        <a:defRPr sz="3000" b="1">
          <a:solidFill>
            <a:schemeClr val="bg1"/>
          </a:solidFill>
          <a:effectLst>
            <a:outerShdw blurRad="38100" dist="38100" dir="2700000" algn="tl">
              <a:srgbClr val="000000"/>
            </a:outerShdw>
          </a:effectLst>
          <a:latin typeface="Arial" pitchFamily="34" charset="0"/>
        </a:defRPr>
      </a:lvl5pPr>
      <a:lvl6pPr marL="566738" algn="ctr" rtl="0" eaLnBrk="0" fontAlgn="base" hangingPunct="0">
        <a:spcBef>
          <a:spcPct val="0"/>
        </a:spcBef>
        <a:spcAft>
          <a:spcPct val="0"/>
        </a:spcAft>
        <a:defRPr sz="3000" b="1">
          <a:solidFill>
            <a:schemeClr val="bg1"/>
          </a:solidFill>
          <a:effectLst>
            <a:outerShdw blurRad="38100" dist="38100" dir="2700000" algn="tl">
              <a:srgbClr val="000000"/>
            </a:outerShdw>
          </a:effectLst>
          <a:latin typeface="Arial" pitchFamily="34" charset="0"/>
        </a:defRPr>
      </a:lvl6pPr>
      <a:lvl7pPr marL="1023938" algn="ctr" rtl="0" eaLnBrk="0" fontAlgn="base" hangingPunct="0">
        <a:spcBef>
          <a:spcPct val="0"/>
        </a:spcBef>
        <a:spcAft>
          <a:spcPct val="0"/>
        </a:spcAft>
        <a:defRPr sz="3000" b="1">
          <a:solidFill>
            <a:schemeClr val="bg1"/>
          </a:solidFill>
          <a:effectLst>
            <a:outerShdw blurRad="38100" dist="38100" dir="2700000" algn="tl">
              <a:srgbClr val="000000"/>
            </a:outerShdw>
          </a:effectLst>
          <a:latin typeface="Arial" pitchFamily="34" charset="0"/>
        </a:defRPr>
      </a:lvl7pPr>
      <a:lvl8pPr marL="1481138" algn="ctr" rtl="0" eaLnBrk="0" fontAlgn="base" hangingPunct="0">
        <a:spcBef>
          <a:spcPct val="0"/>
        </a:spcBef>
        <a:spcAft>
          <a:spcPct val="0"/>
        </a:spcAft>
        <a:defRPr sz="3000" b="1">
          <a:solidFill>
            <a:schemeClr val="bg1"/>
          </a:solidFill>
          <a:effectLst>
            <a:outerShdw blurRad="38100" dist="38100" dir="2700000" algn="tl">
              <a:srgbClr val="000000"/>
            </a:outerShdw>
          </a:effectLst>
          <a:latin typeface="Arial" pitchFamily="34" charset="0"/>
        </a:defRPr>
      </a:lvl8pPr>
      <a:lvl9pPr marL="1938338" algn="ctr" rtl="0" eaLnBrk="0" fontAlgn="base" hangingPunct="0">
        <a:spcBef>
          <a:spcPct val="0"/>
        </a:spcBef>
        <a:spcAft>
          <a:spcPct val="0"/>
        </a:spcAft>
        <a:defRPr sz="3000" b="1">
          <a:solidFill>
            <a:schemeClr val="bg1"/>
          </a:solidFill>
          <a:effectLst>
            <a:outerShdw blurRad="38100" dist="38100" dir="2700000" algn="tl">
              <a:srgbClr val="000000"/>
            </a:outerShdw>
          </a:effectLst>
          <a:latin typeface="Arial" pitchFamily="34" charset="0"/>
        </a:defRPr>
      </a:lvl9pPr>
    </p:titleStyle>
    <p:bodyStyle>
      <a:lvl1pPr marL="342900" indent="-342900" algn="l" rtl="0" eaLnBrk="0" fontAlgn="base" hangingPunct="0">
        <a:spcBef>
          <a:spcPct val="20000"/>
        </a:spcBef>
        <a:spcAft>
          <a:spcPct val="0"/>
        </a:spcAft>
        <a:buClr>
          <a:schemeClr val="accent2"/>
        </a:buClr>
        <a:buSzPct val="75000"/>
        <a:buFont typeface="Wingdings" pitchFamily="2" charset="2"/>
        <a:buChar char="l"/>
        <a:defRPr sz="2800" b="1">
          <a:solidFill>
            <a:schemeClr val="bg2"/>
          </a:solidFill>
          <a:effectLst>
            <a:outerShdw blurRad="38100" dist="38100" dir="2700000" algn="tl">
              <a:srgbClr val="C0C0C0"/>
            </a:outerShdw>
          </a:effectLst>
          <a:latin typeface="+mn-lt"/>
          <a:ea typeface="+mn-ea"/>
          <a:cs typeface="+mn-cs"/>
        </a:defRPr>
      </a:lvl1pPr>
      <a:lvl2pPr marL="742950" indent="-285750" algn="l" rtl="0" eaLnBrk="0" fontAlgn="base" hangingPunct="0">
        <a:spcBef>
          <a:spcPct val="20000"/>
        </a:spcBef>
        <a:spcAft>
          <a:spcPct val="0"/>
        </a:spcAft>
        <a:buClr>
          <a:schemeClr val="accent2"/>
        </a:buClr>
        <a:buSzPct val="75000"/>
        <a:buFont typeface="Wingdings" pitchFamily="2" charset="2"/>
        <a:buChar char="l"/>
        <a:defRPr sz="2400" b="1">
          <a:solidFill>
            <a:schemeClr val="bg2"/>
          </a:solidFill>
          <a:effectLst>
            <a:outerShdw blurRad="38100" dist="38100" dir="2700000" algn="tl">
              <a:srgbClr val="C0C0C0"/>
            </a:outerShdw>
          </a:effectLst>
          <a:latin typeface="+mn-lt"/>
        </a:defRPr>
      </a:lvl2pPr>
      <a:lvl3pPr marL="1143000" indent="-228600" algn="l" rtl="0" eaLnBrk="0" fontAlgn="base" hangingPunct="0">
        <a:spcBef>
          <a:spcPct val="20000"/>
        </a:spcBef>
        <a:spcAft>
          <a:spcPct val="0"/>
        </a:spcAft>
        <a:buClr>
          <a:schemeClr val="accent2"/>
        </a:buClr>
        <a:buSzPct val="75000"/>
        <a:buFont typeface="Wingdings" pitchFamily="2" charset="2"/>
        <a:buChar char="l"/>
        <a:defRPr sz="2000" b="1">
          <a:solidFill>
            <a:schemeClr val="bg2"/>
          </a:solidFill>
          <a:effectLst>
            <a:outerShdw blurRad="38100" dist="38100" dir="2700000" algn="tl">
              <a:srgbClr val="C0C0C0"/>
            </a:outerShdw>
          </a:effectLst>
          <a:latin typeface="+mn-lt"/>
        </a:defRPr>
      </a:lvl3pPr>
      <a:lvl4pPr marL="1600200" indent="-228600" algn="l" rtl="0" eaLnBrk="0" fontAlgn="base" hangingPunct="0">
        <a:spcBef>
          <a:spcPct val="20000"/>
        </a:spcBef>
        <a:spcAft>
          <a:spcPct val="0"/>
        </a:spcAft>
        <a:buClr>
          <a:schemeClr val="accent2"/>
        </a:buClr>
        <a:buSzPct val="75000"/>
        <a:buFont typeface="Wingdings" pitchFamily="2" charset="2"/>
        <a:buChar char="l"/>
        <a:defRPr sz="2000" b="1">
          <a:solidFill>
            <a:schemeClr val="bg2"/>
          </a:solidFill>
          <a:effectLst>
            <a:outerShdw blurRad="38100" dist="38100" dir="2700000" algn="tl">
              <a:srgbClr val="C0C0C0"/>
            </a:outerShdw>
          </a:effectLst>
          <a:latin typeface="+mn-lt"/>
        </a:defRPr>
      </a:lvl4pPr>
      <a:lvl5pPr marL="2057400" indent="-228600" algn="l" rtl="0" eaLnBrk="0" fontAlgn="base" hangingPunct="0">
        <a:spcBef>
          <a:spcPct val="20000"/>
        </a:spcBef>
        <a:spcAft>
          <a:spcPct val="0"/>
        </a:spcAft>
        <a:buClr>
          <a:schemeClr val="accent2"/>
        </a:buClr>
        <a:buSzPct val="75000"/>
        <a:buFont typeface="Wingdings" pitchFamily="2" charset="2"/>
        <a:buChar char="l"/>
        <a:defRPr sz="2000" b="1">
          <a:solidFill>
            <a:schemeClr val="bg2"/>
          </a:solidFill>
          <a:effectLst>
            <a:outerShdw blurRad="38100" dist="38100" dir="2700000" algn="tl">
              <a:srgbClr val="C0C0C0"/>
            </a:outerShdw>
          </a:effectLst>
          <a:latin typeface="+mn-lt"/>
        </a:defRPr>
      </a:lvl5pPr>
      <a:lvl6pPr marL="2514600" indent="-228600" algn="l" rtl="0" eaLnBrk="0" fontAlgn="base" hangingPunct="0">
        <a:spcBef>
          <a:spcPct val="20000"/>
        </a:spcBef>
        <a:spcAft>
          <a:spcPct val="0"/>
        </a:spcAft>
        <a:buClr>
          <a:schemeClr val="accent2"/>
        </a:buClr>
        <a:buSzPct val="75000"/>
        <a:buFont typeface="Wingdings" pitchFamily="2" charset="2"/>
        <a:buChar char="l"/>
        <a:defRPr sz="2000" b="1">
          <a:solidFill>
            <a:schemeClr val="bg2"/>
          </a:solidFill>
          <a:effectLst>
            <a:outerShdw blurRad="38100" dist="38100" dir="2700000" algn="tl">
              <a:srgbClr val="C0C0C0"/>
            </a:outerShdw>
          </a:effectLst>
          <a:latin typeface="+mn-lt"/>
        </a:defRPr>
      </a:lvl6pPr>
      <a:lvl7pPr marL="2971800" indent="-228600" algn="l" rtl="0" eaLnBrk="0" fontAlgn="base" hangingPunct="0">
        <a:spcBef>
          <a:spcPct val="20000"/>
        </a:spcBef>
        <a:spcAft>
          <a:spcPct val="0"/>
        </a:spcAft>
        <a:buClr>
          <a:schemeClr val="accent2"/>
        </a:buClr>
        <a:buSzPct val="75000"/>
        <a:buFont typeface="Wingdings" pitchFamily="2" charset="2"/>
        <a:buChar char="l"/>
        <a:defRPr sz="2000" b="1">
          <a:solidFill>
            <a:schemeClr val="bg2"/>
          </a:solidFill>
          <a:effectLst>
            <a:outerShdw blurRad="38100" dist="38100" dir="2700000" algn="tl">
              <a:srgbClr val="C0C0C0"/>
            </a:outerShdw>
          </a:effectLst>
          <a:latin typeface="+mn-lt"/>
        </a:defRPr>
      </a:lvl7pPr>
      <a:lvl8pPr marL="3429000" indent="-228600" algn="l" rtl="0" eaLnBrk="0" fontAlgn="base" hangingPunct="0">
        <a:spcBef>
          <a:spcPct val="20000"/>
        </a:spcBef>
        <a:spcAft>
          <a:spcPct val="0"/>
        </a:spcAft>
        <a:buClr>
          <a:schemeClr val="accent2"/>
        </a:buClr>
        <a:buSzPct val="75000"/>
        <a:buFont typeface="Wingdings" pitchFamily="2" charset="2"/>
        <a:buChar char="l"/>
        <a:defRPr sz="2000" b="1">
          <a:solidFill>
            <a:schemeClr val="bg2"/>
          </a:solidFill>
          <a:effectLst>
            <a:outerShdw blurRad="38100" dist="38100" dir="2700000" algn="tl">
              <a:srgbClr val="C0C0C0"/>
            </a:outerShdw>
          </a:effectLst>
          <a:latin typeface="+mn-lt"/>
        </a:defRPr>
      </a:lvl8pPr>
      <a:lvl9pPr marL="3886200" indent="-228600" algn="l" rtl="0" eaLnBrk="0" fontAlgn="base" hangingPunct="0">
        <a:spcBef>
          <a:spcPct val="20000"/>
        </a:spcBef>
        <a:spcAft>
          <a:spcPct val="0"/>
        </a:spcAft>
        <a:buClr>
          <a:schemeClr val="accent2"/>
        </a:buClr>
        <a:buSzPct val="75000"/>
        <a:buFont typeface="Wingdings" pitchFamily="2" charset="2"/>
        <a:buChar char="l"/>
        <a:defRPr sz="2000" b="1">
          <a:solidFill>
            <a:schemeClr val="bg2"/>
          </a:solidFill>
          <a:effectLst>
            <a:outerShdw blurRad="38100" dist="38100" dir="2700000" algn="tl">
              <a:srgbClr val="C0C0C0"/>
            </a:outerShdw>
          </a:effectLst>
          <a:latin typeface="+mn-lt"/>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2" cstate="print"/>
          <a:srcRect/>
          <a:stretch>
            <a:fillRect/>
          </a:stretch>
        </p:blipFill>
        <p:spPr bwMode="auto">
          <a:xfrm>
            <a:off x="533400" y="685800"/>
            <a:ext cx="8153400" cy="296863"/>
          </a:xfrm>
          <a:prstGeom prst="rect">
            <a:avLst/>
          </a:prstGeom>
          <a:noFill/>
          <a:ln w="9525">
            <a:noFill/>
            <a:miter lim="800000"/>
            <a:headEnd/>
            <a:tailEnd/>
          </a:ln>
        </p:spPr>
      </p:pic>
      <p:sp>
        <p:nvSpPr>
          <p:cNvPr id="3075" name="Rectangle 3"/>
          <p:cNvSpPr>
            <a:spLocks noChangeArrowheads="1"/>
          </p:cNvSpPr>
          <p:nvPr/>
        </p:nvSpPr>
        <p:spPr bwMode="auto">
          <a:xfrm>
            <a:off x="685800" y="6248400"/>
            <a:ext cx="1905000" cy="457200"/>
          </a:xfrm>
          <a:prstGeom prst="rect">
            <a:avLst/>
          </a:prstGeom>
          <a:noFill/>
          <a:ln w="9525">
            <a:noFill/>
            <a:miter lim="800000"/>
            <a:headEnd/>
            <a:tailEnd/>
          </a:ln>
        </p:spPr>
        <p:txBody>
          <a:bodyPr wrap="none" anchor="ctr"/>
          <a:lstStyle/>
          <a:p>
            <a:endParaRPr lang="zh-CN" altLang="en-US"/>
          </a:p>
        </p:txBody>
      </p:sp>
      <p:sp>
        <p:nvSpPr>
          <p:cNvPr id="4100" name="Rectangle 4"/>
          <p:cNvSpPr>
            <a:spLocks noChangeArrowheads="1"/>
          </p:cNvSpPr>
          <p:nvPr/>
        </p:nvSpPr>
        <p:spPr bwMode="auto">
          <a:xfrm>
            <a:off x="533400" y="1169988"/>
            <a:ext cx="8153400" cy="838200"/>
          </a:xfrm>
          <a:prstGeom prst="rect">
            <a:avLst/>
          </a:prstGeom>
          <a:solidFill>
            <a:srgbClr val="D64B0C"/>
          </a:solidFill>
          <a:ln w="9525">
            <a:noFill/>
            <a:miter lim="800000"/>
            <a:headEnd/>
            <a:tailEnd/>
          </a:ln>
          <a:effectLst/>
        </p:spPr>
        <p:txBody>
          <a:bodyPr wrap="none" anchor="ctr"/>
          <a:lstStyle/>
          <a:p>
            <a:pPr algn="ctr">
              <a:defRPr/>
            </a:pPr>
            <a:r>
              <a:rPr lang="zh-CN" altLang="en-US" sz="4000" b="1" smtClean="0">
                <a:solidFill>
                  <a:schemeClr val="bg1"/>
                </a:solidFill>
                <a:effectLst>
                  <a:outerShdw blurRad="38100" dist="38100" dir="2700000" algn="tl">
                    <a:srgbClr val="000000"/>
                  </a:outerShdw>
                </a:effectLst>
                <a:latin typeface="Arial" pitchFamily="34" charset="0"/>
                <a:ea typeface="宋体" pitchFamily="2" charset="-122"/>
              </a:rPr>
              <a:t>第八章</a:t>
            </a:r>
            <a:endParaRPr lang="zh-CN" altLang="en-US" sz="4000" b="1" dirty="0">
              <a:solidFill>
                <a:schemeClr val="bg1"/>
              </a:solidFill>
              <a:effectLst>
                <a:outerShdw blurRad="38100" dist="38100" dir="2700000" algn="tl">
                  <a:srgbClr val="000000"/>
                </a:outerShdw>
              </a:effectLst>
              <a:latin typeface="Arial" pitchFamily="34" charset="0"/>
              <a:ea typeface="宋体" pitchFamily="2" charset="-122"/>
            </a:endParaRPr>
          </a:p>
        </p:txBody>
      </p:sp>
      <p:sp>
        <p:nvSpPr>
          <p:cNvPr id="4101" name="Rectangle 5"/>
          <p:cNvSpPr>
            <a:spLocks noChangeArrowheads="1"/>
          </p:cNvSpPr>
          <p:nvPr/>
        </p:nvSpPr>
        <p:spPr bwMode="auto">
          <a:xfrm>
            <a:off x="533400" y="2209800"/>
            <a:ext cx="8153400" cy="1295400"/>
          </a:xfrm>
          <a:prstGeom prst="rect">
            <a:avLst/>
          </a:prstGeom>
          <a:solidFill>
            <a:srgbClr val="47008E"/>
          </a:solidFill>
          <a:ln w="9525">
            <a:noFill/>
            <a:miter lim="800000"/>
            <a:headEnd/>
            <a:tailEnd/>
          </a:ln>
          <a:effectLst/>
        </p:spPr>
        <p:txBody>
          <a:bodyPr anchor="ctr"/>
          <a:lstStyle/>
          <a:p>
            <a:pPr algn="ctr">
              <a:lnSpc>
                <a:spcPct val="110000"/>
              </a:lnSpc>
              <a:defRPr/>
            </a:pPr>
            <a:r>
              <a:rPr lang="zh-CN" altLang="en-US" sz="3200" b="1" dirty="0" smtClean="0">
                <a:solidFill>
                  <a:schemeClr val="bg1"/>
                </a:solidFill>
                <a:effectLst>
                  <a:outerShdw blurRad="38100" dist="38100" dir="2700000" algn="tl">
                    <a:srgbClr val="000000"/>
                  </a:outerShdw>
                </a:effectLst>
                <a:latin typeface="Arial" pitchFamily="34" charset="0"/>
                <a:ea typeface="宋体" pitchFamily="2" charset="-122"/>
              </a:rPr>
              <a:t>存货管理系统</a:t>
            </a:r>
            <a:endParaRPr lang="zh-CN" altLang="en-US" sz="3200" b="1" dirty="0">
              <a:solidFill>
                <a:schemeClr val="bg1"/>
              </a:solidFill>
              <a:effectLst>
                <a:outerShdw blurRad="38100" dist="38100" dir="2700000" algn="tl">
                  <a:srgbClr val="000000"/>
                </a:outerShdw>
              </a:effectLst>
              <a:latin typeface="Arial" pitchFamily="34" charset="0"/>
              <a:ea typeface="宋体" pitchFamily="2" charset="-122"/>
            </a:endParaRPr>
          </a:p>
        </p:txBody>
      </p:sp>
    </p:spTree>
  </p:cSld>
  <p:clrMapOvr>
    <a:masterClrMapping/>
  </p:clrMapOvr>
  <p:transition>
    <p:wipe dir="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149350" y="348625"/>
            <a:ext cx="7607300" cy="560387"/>
          </a:xfrm>
        </p:spPr>
        <p:txBody>
          <a:bodyPr/>
          <a:lstStyle/>
          <a:p>
            <a:r>
              <a:rPr lang="zh-CN" altLang="zh-CN" dirty="0">
                <a:effectLst/>
              </a:rPr>
              <a:t>第三节</a:t>
            </a:r>
            <a:r>
              <a:rPr lang="en-US" altLang="zh-CN" dirty="0">
                <a:effectLst/>
              </a:rPr>
              <a:t>  </a:t>
            </a:r>
            <a:r>
              <a:rPr lang="zh-CN" altLang="zh-CN" dirty="0">
                <a:effectLst/>
              </a:rPr>
              <a:t>存货管理系统的功能结构</a:t>
            </a:r>
            <a:br>
              <a:rPr lang="zh-CN" altLang="zh-CN" dirty="0">
                <a:effectLst/>
              </a:rPr>
            </a:br>
            <a:endParaRPr lang="zh-CN" altLang="en-US" dirty="0"/>
          </a:p>
        </p:txBody>
      </p:sp>
      <p:sp>
        <p:nvSpPr>
          <p:cNvPr id="3" name="内容占位符 2"/>
          <p:cNvSpPr>
            <a:spLocks noGrp="1"/>
          </p:cNvSpPr>
          <p:nvPr>
            <p:ph idx="1"/>
          </p:nvPr>
        </p:nvSpPr>
        <p:spPr/>
        <p:txBody>
          <a:bodyPr/>
          <a:lstStyle/>
          <a:p>
            <a:r>
              <a:rPr lang="zh-CN" altLang="zh-CN" dirty="0">
                <a:effectLst/>
              </a:rPr>
              <a:t>二、存货管理系统功能结构</a:t>
            </a:r>
          </a:p>
          <a:p>
            <a:endParaRPr lang="zh-CN" altLang="en-US" dirty="0"/>
          </a:p>
        </p:txBody>
      </p:sp>
      <p:pic>
        <p:nvPicPr>
          <p:cNvPr id="3074" name="Picture 2"/>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611560" y="1988840"/>
            <a:ext cx="7581900" cy="3600450"/>
          </a:xfrm>
          <a:prstGeom prst="rect">
            <a:avLst/>
          </a:prstGeom>
          <a:noFill/>
          <a:ln>
            <a:noFill/>
          </a:ln>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Lst>
        </p:spPr>
      </p:pic>
    </p:spTree>
    <p:extLst>
      <p:ext uri="{BB962C8B-B14F-4D97-AF65-F5344CB8AC3E}">
        <p14:creationId xmlns="" xmlns:p14="http://schemas.microsoft.com/office/powerpoint/2010/main" val="1025708603"/>
      </p:ext>
    </p:extLst>
  </p:cSld>
  <p:clrMapOvr>
    <a:masterClrMapping/>
  </p:clrMapOvr>
  <p:transition>
    <p:wipe dir="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zh-CN" dirty="0">
                <a:effectLst/>
              </a:rPr>
              <a:t>第三节</a:t>
            </a:r>
            <a:r>
              <a:rPr lang="en-US" altLang="zh-CN" dirty="0">
                <a:effectLst/>
              </a:rPr>
              <a:t>  </a:t>
            </a:r>
            <a:r>
              <a:rPr lang="zh-CN" altLang="zh-CN" dirty="0">
                <a:effectLst/>
              </a:rPr>
              <a:t>存货管理系统的功能结构</a:t>
            </a:r>
            <a:br>
              <a:rPr lang="zh-CN" altLang="zh-CN" dirty="0">
                <a:effectLst/>
              </a:rPr>
            </a:br>
            <a:endParaRPr lang="zh-CN" altLang="en-US" dirty="0"/>
          </a:p>
        </p:txBody>
      </p:sp>
      <p:sp>
        <p:nvSpPr>
          <p:cNvPr id="3" name="内容占位符 2"/>
          <p:cNvSpPr>
            <a:spLocks noGrp="1"/>
          </p:cNvSpPr>
          <p:nvPr>
            <p:ph idx="1"/>
          </p:nvPr>
        </p:nvSpPr>
        <p:spPr/>
        <p:txBody>
          <a:bodyPr/>
          <a:lstStyle/>
          <a:p>
            <a:r>
              <a:rPr lang="zh-CN" altLang="zh-CN" dirty="0">
                <a:effectLst/>
              </a:rPr>
              <a:t>（一）存货管理系统初始设置</a:t>
            </a:r>
          </a:p>
          <a:p>
            <a:r>
              <a:rPr lang="zh-CN" altLang="zh-CN" dirty="0">
                <a:effectLst/>
              </a:rPr>
              <a:t>企业在使用会计信息系统存货管理系统之前，需要将本企业的存货基本数据通过初始设置录入并保存到相应的数据库文件中，使之成为使用于本企业存货核算和管理需求的专用系统。</a:t>
            </a:r>
          </a:p>
          <a:p>
            <a:r>
              <a:rPr lang="zh-CN" altLang="zh-CN" dirty="0">
                <a:effectLst/>
              </a:rPr>
              <a:t>一般来说，初始设置模块主要包括存货分类设置、存货档案设置、仓库目录设置、费用统计标准设置、部门档案设置、收发类别设置、期初余额录入等基本功能模块。</a:t>
            </a:r>
          </a:p>
          <a:p>
            <a:endParaRPr lang="zh-CN" altLang="en-US" dirty="0"/>
          </a:p>
        </p:txBody>
      </p:sp>
    </p:spTree>
    <p:extLst>
      <p:ext uri="{BB962C8B-B14F-4D97-AF65-F5344CB8AC3E}">
        <p14:creationId xmlns="" xmlns:p14="http://schemas.microsoft.com/office/powerpoint/2010/main" val="2687222157"/>
      </p:ext>
    </p:extLst>
  </p:cSld>
  <p:clrMapOvr>
    <a:masterClrMapping/>
  </p:clrMapOvr>
  <p:transition>
    <p:wipe dir="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155700" y="354731"/>
            <a:ext cx="7607300" cy="560387"/>
          </a:xfrm>
        </p:spPr>
        <p:txBody>
          <a:bodyPr/>
          <a:lstStyle/>
          <a:p>
            <a:r>
              <a:rPr lang="zh-CN" altLang="zh-CN" dirty="0">
                <a:effectLst/>
              </a:rPr>
              <a:t>第三节</a:t>
            </a:r>
            <a:r>
              <a:rPr lang="en-US" altLang="zh-CN" dirty="0">
                <a:effectLst/>
              </a:rPr>
              <a:t>  </a:t>
            </a:r>
            <a:r>
              <a:rPr lang="zh-CN" altLang="zh-CN" dirty="0">
                <a:effectLst/>
              </a:rPr>
              <a:t>存货管理系统的功能结构</a:t>
            </a:r>
            <a:br>
              <a:rPr lang="zh-CN" altLang="zh-CN" dirty="0">
                <a:effectLst/>
              </a:rPr>
            </a:br>
            <a:endParaRPr lang="zh-CN" altLang="en-US" dirty="0"/>
          </a:p>
        </p:txBody>
      </p:sp>
      <p:sp>
        <p:nvSpPr>
          <p:cNvPr id="3" name="内容占位符 2"/>
          <p:cNvSpPr>
            <a:spLocks noGrp="1"/>
          </p:cNvSpPr>
          <p:nvPr>
            <p:ph idx="1"/>
          </p:nvPr>
        </p:nvSpPr>
        <p:spPr/>
        <p:txBody>
          <a:bodyPr/>
          <a:lstStyle/>
          <a:p>
            <a:r>
              <a:rPr lang="zh-CN" altLang="zh-CN" dirty="0">
                <a:effectLst/>
              </a:rPr>
              <a:t>（二）存货系统日常核算</a:t>
            </a:r>
          </a:p>
          <a:p>
            <a:pPr marL="0" indent="0">
              <a:buNone/>
            </a:pPr>
            <a:r>
              <a:rPr lang="en-US" altLang="zh-CN" dirty="0" smtClean="0">
                <a:effectLst/>
              </a:rPr>
              <a:t>   </a:t>
            </a:r>
            <a:r>
              <a:rPr lang="en-US" altLang="zh-CN" sz="2400" dirty="0" smtClean="0">
                <a:effectLst/>
              </a:rPr>
              <a:t>1</a:t>
            </a:r>
            <a:r>
              <a:rPr lang="zh-CN" altLang="zh-CN" sz="2400" dirty="0">
                <a:effectLst/>
              </a:rPr>
              <a:t>．入库单</a:t>
            </a:r>
            <a:r>
              <a:rPr lang="zh-CN" altLang="zh-CN" sz="2400" dirty="0" smtClean="0">
                <a:effectLst/>
              </a:rPr>
              <a:t>录入</a:t>
            </a:r>
            <a:endParaRPr lang="en-US" altLang="zh-CN" sz="2400" dirty="0" smtClean="0">
              <a:effectLst/>
            </a:endParaRPr>
          </a:p>
          <a:p>
            <a:pPr marL="0" indent="0">
              <a:buNone/>
            </a:pPr>
            <a:r>
              <a:rPr lang="en-US" altLang="zh-CN" sz="2400" dirty="0" smtClean="0">
                <a:effectLst/>
              </a:rPr>
              <a:t>   </a:t>
            </a:r>
            <a:r>
              <a:rPr lang="zh-CN" altLang="zh-CN" sz="2400" dirty="0" smtClean="0">
                <a:effectLst/>
              </a:rPr>
              <a:t>企业</a:t>
            </a:r>
            <a:r>
              <a:rPr lang="zh-CN" altLang="zh-CN" sz="2400" dirty="0">
                <a:effectLst/>
              </a:rPr>
              <a:t>日常录入的入库单主要包括采购入库单、产成品入库单、其他入库单</a:t>
            </a:r>
            <a:r>
              <a:rPr lang="zh-CN" altLang="zh-CN" sz="2400" dirty="0" smtClean="0">
                <a:effectLst/>
              </a:rPr>
              <a:t>。</a:t>
            </a:r>
            <a:endParaRPr lang="en-US" altLang="zh-CN" sz="2400" dirty="0" smtClean="0">
              <a:effectLst/>
            </a:endParaRPr>
          </a:p>
          <a:p>
            <a:pPr marL="0" indent="0">
              <a:buNone/>
            </a:pPr>
            <a:r>
              <a:rPr lang="en-US" altLang="zh-CN" sz="2400" dirty="0">
                <a:effectLst/>
              </a:rPr>
              <a:t> </a:t>
            </a:r>
            <a:r>
              <a:rPr lang="en-US" altLang="zh-CN" sz="2400" dirty="0" smtClean="0">
                <a:effectLst/>
              </a:rPr>
              <a:t>  </a:t>
            </a:r>
            <a:r>
              <a:rPr lang="en-US" altLang="zh-CN" sz="2400" dirty="0">
                <a:effectLst/>
              </a:rPr>
              <a:t>2</a:t>
            </a:r>
            <a:r>
              <a:rPr lang="zh-CN" altLang="zh-CN" sz="2400" dirty="0">
                <a:effectLst/>
              </a:rPr>
              <a:t>．出库单录入</a:t>
            </a:r>
          </a:p>
          <a:p>
            <a:pPr marL="0" indent="0">
              <a:buNone/>
            </a:pPr>
            <a:r>
              <a:rPr lang="en-US" altLang="zh-CN" sz="2400" dirty="0" smtClean="0">
                <a:effectLst/>
              </a:rPr>
              <a:t>   </a:t>
            </a:r>
            <a:r>
              <a:rPr lang="zh-CN" altLang="zh-CN" sz="2400" dirty="0" smtClean="0">
                <a:effectLst/>
              </a:rPr>
              <a:t>企业</a:t>
            </a:r>
            <a:r>
              <a:rPr lang="zh-CN" altLang="zh-CN" sz="2400" dirty="0">
                <a:effectLst/>
              </a:rPr>
              <a:t>日常录入的出库单主要包括销售出库单、材料出库单、其他出库单</a:t>
            </a:r>
            <a:r>
              <a:rPr lang="zh-CN" altLang="zh-CN" sz="2400" dirty="0" smtClean="0">
                <a:effectLst/>
              </a:rPr>
              <a:t>。</a:t>
            </a:r>
            <a:endParaRPr lang="en-US" altLang="zh-CN" sz="2400" dirty="0" smtClean="0">
              <a:effectLst/>
            </a:endParaRPr>
          </a:p>
          <a:p>
            <a:pPr marL="0" indent="0">
              <a:buNone/>
            </a:pPr>
            <a:r>
              <a:rPr lang="en-US" altLang="zh-CN" sz="2400" dirty="0">
                <a:effectLst/>
              </a:rPr>
              <a:t> </a:t>
            </a:r>
            <a:r>
              <a:rPr lang="en-US" altLang="zh-CN" sz="2400" dirty="0" smtClean="0">
                <a:effectLst/>
              </a:rPr>
              <a:t>  </a:t>
            </a:r>
            <a:r>
              <a:rPr lang="en-US" altLang="zh-CN" sz="2400" dirty="0">
                <a:effectLst/>
              </a:rPr>
              <a:t>3</a:t>
            </a:r>
            <a:r>
              <a:rPr lang="zh-CN" altLang="zh-CN" sz="2400" dirty="0">
                <a:effectLst/>
              </a:rPr>
              <a:t>．单据调整、审核与查询</a:t>
            </a:r>
          </a:p>
          <a:p>
            <a:pPr marL="0" indent="0">
              <a:buNone/>
            </a:pPr>
            <a:endParaRPr lang="zh-CN" altLang="zh-CN" dirty="0">
              <a:effectLst/>
            </a:endParaRPr>
          </a:p>
          <a:p>
            <a:pPr marL="0" indent="0">
              <a:buNone/>
            </a:pPr>
            <a:endParaRPr lang="zh-CN" altLang="zh-CN" dirty="0">
              <a:effectLst/>
            </a:endParaRPr>
          </a:p>
          <a:p>
            <a:pPr marL="0" indent="0">
              <a:buNone/>
            </a:pPr>
            <a:endParaRPr lang="zh-CN" altLang="zh-CN" dirty="0">
              <a:effectLst/>
            </a:endParaRPr>
          </a:p>
          <a:p>
            <a:endParaRPr lang="zh-CN" altLang="en-US" dirty="0"/>
          </a:p>
        </p:txBody>
      </p:sp>
    </p:spTree>
    <p:extLst>
      <p:ext uri="{BB962C8B-B14F-4D97-AF65-F5344CB8AC3E}">
        <p14:creationId xmlns="" xmlns:p14="http://schemas.microsoft.com/office/powerpoint/2010/main" val="1015654856"/>
      </p:ext>
    </p:extLst>
  </p:cSld>
  <p:clrMapOvr>
    <a:masterClrMapping/>
  </p:clrMapOvr>
  <p:transition>
    <p:wipe dir="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zh-CN" dirty="0">
                <a:effectLst/>
              </a:rPr>
              <a:t>第三节</a:t>
            </a:r>
            <a:r>
              <a:rPr lang="en-US" altLang="zh-CN" dirty="0">
                <a:effectLst/>
              </a:rPr>
              <a:t>  </a:t>
            </a:r>
            <a:r>
              <a:rPr lang="zh-CN" altLang="zh-CN" dirty="0">
                <a:effectLst/>
              </a:rPr>
              <a:t>存货管理系统的功能结构</a:t>
            </a:r>
            <a:br>
              <a:rPr lang="zh-CN" altLang="zh-CN" dirty="0">
                <a:effectLst/>
              </a:rPr>
            </a:br>
            <a:endParaRPr lang="zh-CN" altLang="en-US" dirty="0"/>
          </a:p>
        </p:txBody>
      </p:sp>
      <p:sp>
        <p:nvSpPr>
          <p:cNvPr id="3" name="内容占位符 2"/>
          <p:cNvSpPr>
            <a:spLocks noGrp="1"/>
          </p:cNvSpPr>
          <p:nvPr>
            <p:ph idx="1"/>
          </p:nvPr>
        </p:nvSpPr>
        <p:spPr/>
        <p:txBody>
          <a:bodyPr/>
          <a:lstStyle/>
          <a:p>
            <a:pPr marL="0" indent="0">
              <a:buNone/>
            </a:pPr>
            <a:r>
              <a:rPr lang="en-US" altLang="zh-CN" dirty="0" smtClean="0">
                <a:effectLst/>
              </a:rPr>
              <a:t>   4</a:t>
            </a:r>
            <a:r>
              <a:rPr lang="zh-CN" altLang="zh-CN" dirty="0">
                <a:effectLst/>
              </a:rPr>
              <a:t>．单据</a:t>
            </a:r>
            <a:r>
              <a:rPr lang="zh-CN" altLang="zh-CN" dirty="0" smtClean="0">
                <a:effectLst/>
              </a:rPr>
              <a:t>记账</a:t>
            </a:r>
            <a:endParaRPr lang="en-US" altLang="zh-CN" dirty="0" smtClean="0">
              <a:effectLst/>
            </a:endParaRPr>
          </a:p>
          <a:p>
            <a:pPr marL="0" indent="0">
              <a:buNone/>
            </a:pPr>
            <a:r>
              <a:rPr lang="en-US" altLang="zh-CN" sz="2400" dirty="0" smtClean="0">
                <a:effectLst/>
              </a:rPr>
              <a:t>   </a:t>
            </a:r>
            <a:r>
              <a:rPr lang="zh-CN" altLang="zh-CN" sz="2400" dirty="0" smtClean="0">
                <a:effectLst/>
              </a:rPr>
              <a:t>单据</a:t>
            </a:r>
            <a:r>
              <a:rPr lang="zh-CN" altLang="zh-CN" sz="2400" dirty="0">
                <a:effectLst/>
              </a:rPr>
              <a:t>记账模块是系统自动根据入库单、出库单文件中已审核的单据更新存货结存文件，将新审核的入库单、出库单追加到入库单文件和出库单文件</a:t>
            </a:r>
            <a:r>
              <a:rPr lang="zh-CN" altLang="zh-CN" sz="2400" dirty="0" smtClean="0">
                <a:effectLst/>
              </a:rPr>
              <a:t>中</a:t>
            </a:r>
            <a:endParaRPr lang="en-US" altLang="zh-CN" sz="2400" dirty="0" smtClean="0">
              <a:effectLst/>
            </a:endParaRPr>
          </a:p>
          <a:p>
            <a:pPr marL="0" indent="0">
              <a:buNone/>
            </a:pPr>
            <a:r>
              <a:rPr lang="en-US" altLang="zh-CN" sz="2400" dirty="0" smtClean="0">
                <a:effectLst/>
              </a:rPr>
              <a:t>   </a:t>
            </a:r>
            <a:r>
              <a:rPr lang="zh-CN" altLang="zh-CN" sz="2400" dirty="0" smtClean="0">
                <a:effectLst/>
              </a:rPr>
              <a:t>存货</a:t>
            </a:r>
            <a:r>
              <a:rPr lang="zh-CN" altLang="zh-CN" sz="2400" dirty="0">
                <a:effectLst/>
              </a:rPr>
              <a:t>记账时刻采取在线记账和批量记账</a:t>
            </a:r>
            <a:r>
              <a:rPr lang="zh-CN" altLang="zh-CN" sz="2400" dirty="0" smtClean="0">
                <a:effectLst/>
              </a:rPr>
              <a:t>。</a:t>
            </a:r>
            <a:endParaRPr lang="en-US" altLang="zh-CN" sz="2400" dirty="0" smtClean="0">
              <a:effectLst/>
            </a:endParaRPr>
          </a:p>
          <a:p>
            <a:pPr marL="0" indent="0">
              <a:buNone/>
            </a:pPr>
            <a:r>
              <a:rPr lang="en-US" altLang="zh-CN" dirty="0" smtClean="0">
                <a:effectLst/>
              </a:rPr>
              <a:t>   </a:t>
            </a:r>
            <a:endParaRPr lang="zh-CN" altLang="zh-CN" dirty="0">
              <a:effectLst/>
            </a:endParaRPr>
          </a:p>
          <a:p>
            <a:pPr marL="0" indent="0">
              <a:buNone/>
            </a:pPr>
            <a:endParaRPr lang="zh-CN" altLang="zh-CN" dirty="0">
              <a:effectLst/>
            </a:endParaRPr>
          </a:p>
          <a:p>
            <a:pPr marL="0" indent="0">
              <a:buNone/>
            </a:pPr>
            <a:endParaRPr lang="zh-CN" altLang="zh-CN" dirty="0">
              <a:effectLst/>
            </a:endParaRPr>
          </a:p>
          <a:p>
            <a:endParaRPr lang="zh-CN" altLang="en-US" dirty="0"/>
          </a:p>
        </p:txBody>
      </p:sp>
    </p:spTree>
    <p:extLst>
      <p:ext uri="{BB962C8B-B14F-4D97-AF65-F5344CB8AC3E}">
        <p14:creationId xmlns="" xmlns:p14="http://schemas.microsoft.com/office/powerpoint/2010/main" val="1861672396"/>
      </p:ext>
    </p:extLst>
  </p:cSld>
  <p:clrMapOvr>
    <a:masterClrMapping/>
  </p:clrMapOvr>
  <p:transition>
    <p:wipe dir="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zh-CN" dirty="0">
                <a:effectLst/>
              </a:rPr>
              <a:t>第三节</a:t>
            </a:r>
            <a:r>
              <a:rPr lang="en-US" altLang="zh-CN" dirty="0">
                <a:effectLst/>
              </a:rPr>
              <a:t>  </a:t>
            </a:r>
            <a:r>
              <a:rPr lang="zh-CN" altLang="zh-CN" dirty="0">
                <a:effectLst/>
              </a:rPr>
              <a:t>存货管理系统的功能结构</a:t>
            </a:r>
            <a:br>
              <a:rPr lang="zh-CN" altLang="zh-CN" dirty="0">
                <a:effectLst/>
              </a:rPr>
            </a:br>
            <a:endParaRPr lang="zh-CN" altLang="en-US" dirty="0"/>
          </a:p>
        </p:txBody>
      </p:sp>
      <p:sp>
        <p:nvSpPr>
          <p:cNvPr id="3" name="内容占位符 2"/>
          <p:cNvSpPr>
            <a:spLocks noGrp="1"/>
          </p:cNvSpPr>
          <p:nvPr>
            <p:ph idx="1"/>
          </p:nvPr>
        </p:nvSpPr>
        <p:spPr/>
        <p:txBody>
          <a:bodyPr/>
          <a:lstStyle/>
          <a:p>
            <a:pPr marL="0" indent="0">
              <a:buNone/>
            </a:pPr>
            <a:r>
              <a:rPr lang="en-US" altLang="zh-CN" dirty="0" smtClean="0">
                <a:effectLst/>
              </a:rPr>
              <a:t>   5</a:t>
            </a:r>
            <a:r>
              <a:rPr lang="zh-CN" altLang="zh-CN" dirty="0">
                <a:effectLst/>
              </a:rPr>
              <a:t>．期末处理</a:t>
            </a:r>
            <a:endParaRPr lang="en-US" altLang="zh-CN" dirty="0">
              <a:effectLst/>
            </a:endParaRPr>
          </a:p>
          <a:p>
            <a:pPr marL="0" indent="0">
              <a:buNone/>
            </a:pPr>
            <a:r>
              <a:rPr lang="en-US" altLang="zh-CN" dirty="0">
                <a:effectLst/>
              </a:rPr>
              <a:t>   </a:t>
            </a:r>
            <a:r>
              <a:rPr lang="zh-CN" altLang="zh-CN" sz="2400" dirty="0">
                <a:effectLst/>
              </a:rPr>
              <a:t>期末处理模块的功能包括系统自动计算所有存货的期末结存</a:t>
            </a:r>
            <a:r>
              <a:rPr lang="zh-CN" altLang="en-US" sz="2400" dirty="0">
                <a:effectLst/>
              </a:rPr>
              <a:t>情况</a:t>
            </a:r>
            <a:r>
              <a:rPr lang="zh-CN" altLang="zh-CN" sz="2400" dirty="0">
                <a:effectLst/>
              </a:rPr>
              <a:t>，以及发出存货的成本；自动计算存货差异率及其本月的分摊差异，并对已完成日常业务的仓库</a:t>
            </a:r>
            <a:r>
              <a:rPr lang="en-US" altLang="zh-CN" sz="2400" dirty="0">
                <a:effectLst/>
              </a:rPr>
              <a:t>/</a:t>
            </a:r>
            <a:r>
              <a:rPr lang="zh-CN" altLang="zh-CN" sz="2400" dirty="0">
                <a:effectLst/>
              </a:rPr>
              <a:t>部门做处理标志；自动生成下月或下年存货结存文件，将本月结存数据作为下月期初数转移到下月结存文件中。</a:t>
            </a:r>
          </a:p>
          <a:p>
            <a:pPr marL="0" indent="0">
              <a:buNone/>
            </a:pPr>
            <a:r>
              <a:rPr lang="en-US" altLang="zh-CN" dirty="0" smtClean="0">
                <a:effectLst/>
              </a:rPr>
              <a:t>   </a:t>
            </a:r>
            <a:endParaRPr lang="zh-CN" altLang="zh-CN" dirty="0">
              <a:effectLst/>
            </a:endParaRPr>
          </a:p>
          <a:p>
            <a:endParaRPr lang="zh-CN" altLang="en-US" dirty="0"/>
          </a:p>
        </p:txBody>
      </p:sp>
    </p:spTree>
    <p:extLst>
      <p:ext uri="{BB962C8B-B14F-4D97-AF65-F5344CB8AC3E}">
        <p14:creationId xmlns="" xmlns:p14="http://schemas.microsoft.com/office/powerpoint/2010/main" val="1327636393"/>
      </p:ext>
    </p:extLst>
  </p:cSld>
  <p:clrMapOvr>
    <a:masterClrMapping/>
  </p:clrMapOvr>
  <p:transition>
    <p:wipe dir="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zh-CN" dirty="0">
                <a:effectLst/>
              </a:rPr>
              <a:t>第三节</a:t>
            </a:r>
            <a:r>
              <a:rPr lang="en-US" altLang="zh-CN" dirty="0">
                <a:effectLst/>
              </a:rPr>
              <a:t>  </a:t>
            </a:r>
            <a:r>
              <a:rPr lang="zh-CN" altLang="zh-CN" dirty="0">
                <a:effectLst/>
              </a:rPr>
              <a:t>存货管理系统的功能结构</a:t>
            </a:r>
            <a:br>
              <a:rPr lang="zh-CN" altLang="zh-CN" dirty="0">
                <a:effectLst/>
              </a:rPr>
            </a:br>
            <a:endParaRPr lang="zh-CN" altLang="en-US" dirty="0"/>
          </a:p>
        </p:txBody>
      </p:sp>
      <p:sp>
        <p:nvSpPr>
          <p:cNvPr id="3" name="内容占位符 2"/>
          <p:cNvSpPr>
            <a:spLocks noGrp="1"/>
          </p:cNvSpPr>
          <p:nvPr>
            <p:ph idx="1"/>
          </p:nvPr>
        </p:nvSpPr>
        <p:spPr/>
        <p:txBody>
          <a:bodyPr/>
          <a:lstStyle/>
          <a:p>
            <a:pPr marL="0" indent="0">
              <a:buNone/>
            </a:pPr>
            <a:r>
              <a:rPr lang="en-US" altLang="zh-CN" dirty="0">
                <a:effectLst/>
              </a:rPr>
              <a:t>6</a:t>
            </a:r>
            <a:r>
              <a:rPr lang="zh-CN" altLang="zh-CN" dirty="0">
                <a:effectLst/>
              </a:rPr>
              <a:t>．存货账表的输出和存货分析</a:t>
            </a:r>
            <a:endParaRPr lang="en-US" altLang="zh-CN" dirty="0">
              <a:effectLst/>
            </a:endParaRPr>
          </a:p>
          <a:p>
            <a:pPr marL="0" indent="0">
              <a:buNone/>
            </a:pPr>
            <a:r>
              <a:rPr lang="zh-CN" altLang="zh-CN" sz="2400" dirty="0">
                <a:effectLst/>
              </a:rPr>
              <a:t>（</a:t>
            </a:r>
            <a:r>
              <a:rPr lang="en-US" altLang="zh-CN" sz="2400" dirty="0">
                <a:effectLst/>
              </a:rPr>
              <a:t>1</a:t>
            </a:r>
            <a:r>
              <a:rPr lang="zh-CN" altLang="zh-CN" sz="2400" dirty="0">
                <a:effectLst/>
              </a:rPr>
              <a:t>）存货总账、明细账</a:t>
            </a:r>
          </a:p>
          <a:p>
            <a:pPr marL="0" indent="0">
              <a:buNone/>
            </a:pPr>
            <a:r>
              <a:rPr lang="zh-CN" altLang="zh-CN" sz="2400" dirty="0">
                <a:effectLst/>
              </a:rPr>
              <a:t>（</a:t>
            </a:r>
            <a:r>
              <a:rPr lang="en-US" altLang="zh-CN" sz="2400" dirty="0">
                <a:effectLst/>
              </a:rPr>
              <a:t>2</a:t>
            </a:r>
            <a:r>
              <a:rPr lang="zh-CN" altLang="zh-CN" sz="2400" dirty="0">
                <a:effectLst/>
              </a:rPr>
              <a:t>）出入库流水账</a:t>
            </a:r>
          </a:p>
          <a:p>
            <a:pPr marL="0" indent="0">
              <a:buNone/>
            </a:pPr>
            <a:r>
              <a:rPr lang="zh-CN" altLang="zh-CN" sz="2400" dirty="0">
                <a:effectLst/>
              </a:rPr>
              <a:t>（</a:t>
            </a:r>
            <a:r>
              <a:rPr lang="en-US" altLang="zh-CN" sz="2400" dirty="0">
                <a:effectLst/>
              </a:rPr>
              <a:t>3</a:t>
            </a:r>
            <a:r>
              <a:rPr lang="zh-CN" altLang="zh-CN" sz="2400" dirty="0">
                <a:effectLst/>
              </a:rPr>
              <a:t>）出入库汇总表</a:t>
            </a:r>
          </a:p>
          <a:p>
            <a:pPr marL="0" indent="0">
              <a:buNone/>
            </a:pPr>
            <a:r>
              <a:rPr lang="zh-CN" altLang="zh-CN" sz="2400" dirty="0">
                <a:effectLst/>
              </a:rPr>
              <a:t>（</a:t>
            </a:r>
            <a:r>
              <a:rPr lang="en-US" altLang="zh-CN" sz="2400" dirty="0">
                <a:effectLst/>
              </a:rPr>
              <a:t>4</a:t>
            </a:r>
            <a:r>
              <a:rPr lang="zh-CN" altLang="zh-CN" sz="2400" dirty="0">
                <a:effectLst/>
              </a:rPr>
              <a:t>）存货分析</a:t>
            </a:r>
          </a:p>
          <a:p>
            <a:endParaRPr lang="zh-CN" altLang="en-US" dirty="0"/>
          </a:p>
        </p:txBody>
      </p:sp>
    </p:spTree>
    <p:extLst>
      <p:ext uri="{BB962C8B-B14F-4D97-AF65-F5344CB8AC3E}">
        <p14:creationId xmlns="" xmlns:p14="http://schemas.microsoft.com/office/powerpoint/2010/main" val="3730913554"/>
      </p:ext>
    </p:extLst>
  </p:cSld>
  <p:clrMapOvr>
    <a:masterClrMapping/>
  </p:clrMapOvr>
  <p:transition>
    <p:wipe dir="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457200" y="738188"/>
            <a:ext cx="8216900" cy="560387"/>
          </a:xfrm>
          <a:solidFill>
            <a:srgbClr val="336699"/>
          </a:solidFill>
          <a:ln cap="flat"/>
        </p:spPr>
        <p:txBody>
          <a:bodyPr lIns="0" rIns="0"/>
          <a:lstStyle/>
          <a:p>
            <a:pPr marL="0" indent="0">
              <a:defRPr/>
            </a:pPr>
            <a:r>
              <a:rPr lang="zh-CN" altLang="en-US" sz="3600" smtClean="0">
                <a:ea typeface="宋体" pitchFamily="2" charset="-122"/>
              </a:rPr>
              <a:t>本章学习目标</a:t>
            </a:r>
          </a:p>
        </p:txBody>
      </p:sp>
      <p:sp>
        <p:nvSpPr>
          <p:cNvPr id="4099" name="Text Box 3"/>
          <p:cNvSpPr txBox="1">
            <a:spLocks noChangeArrowheads="1"/>
          </p:cNvSpPr>
          <p:nvPr/>
        </p:nvSpPr>
        <p:spPr bwMode="auto">
          <a:xfrm>
            <a:off x="611188" y="1600200"/>
            <a:ext cx="7999412" cy="3862388"/>
          </a:xfrm>
          <a:prstGeom prst="rect">
            <a:avLst/>
          </a:prstGeom>
          <a:noFill/>
          <a:ln w="9525">
            <a:noFill/>
            <a:miter lim="800000"/>
            <a:headEnd/>
            <a:tailEnd/>
          </a:ln>
        </p:spPr>
        <p:txBody>
          <a:bodyPr>
            <a:spAutoFit/>
          </a:bodyPr>
          <a:lstStyle/>
          <a:p>
            <a:pPr eaLnBrk="0" hangingPunct="0">
              <a:lnSpc>
                <a:spcPct val="125000"/>
              </a:lnSpc>
            </a:pPr>
            <a:endParaRPr lang="en-US" altLang="zh-CN" sz="2800" b="1">
              <a:latin typeface="宋体" charset="-122"/>
              <a:sym typeface="宋体" charset="-122"/>
            </a:endParaRPr>
          </a:p>
          <a:p>
            <a:pPr eaLnBrk="0" hangingPunct="0">
              <a:lnSpc>
                <a:spcPct val="125000"/>
              </a:lnSpc>
            </a:pPr>
            <a:endParaRPr lang="en-US" altLang="zh-CN" sz="2800" b="1">
              <a:latin typeface="宋体" charset="-122"/>
              <a:sym typeface="宋体" charset="-122"/>
            </a:endParaRPr>
          </a:p>
          <a:p>
            <a:pPr eaLnBrk="0" hangingPunct="0">
              <a:lnSpc>
                <a:spcPct val="125000"/>
              </a:lnSpc>
            </a:pPr>
            <a:endParaRPr lang="en-US" altLang="zh-CN" sz="2800" b="1">
              <a:latin typeface="宋体" charset="-122"/>
              <a:sym typeface="宋体" charset="-122"/>
            </a:endParaRPr>
          </a:p>
          <a:p>
            <a:pPr eaLnBrk="0" hangingPunct="0">
              <a:lnSpc>
                <a:spcPct val="125000"/>
              </a:lnSpc>
            </a:pPr>
            <a:endParaRPr lang="en-US" altLang="zh-CN" sz="2800" b="1">
              <a:latin typeface="宋体" charset="-122"/>
              <a:sym typeface="宋体" charset="-122"/>
            </a:endParaRPr>
          </a:p>
          <a:p>
            <a:pPr eaLnBrk="0" hangingPunct="0">
              <a:lnSpc>
                <a:spcPct val="125000"/>
              </a:lnSpc>
            </a:pPr>
            <a:endParaRPr lang="en-US" altLang="zh-CN" sz="2800" b="1">
              <a:latin typeface="宋体" charset="-122"/>
              <a:sym typeface="宋体" charset="-122"/>
            </a:endParaRPr>
          </a:p>
          <a:p>
            <a:pPr eaLnBrk="0" hangingPunct="0">
              <a:lnSpc>
                <a:spcPct val="125000"/>
              </a:lnSpc>
            </a:pPr>
            <a:endParaRPr lang="en-US" altLang="zh-CN" sz="2800" b="1">
              <a:latin typeface="宋体" charset="-122"/>
              <a:sym typeface="宋体" charset="-122"/>
            </a:endParaRPr>
          </a:p>
          <a:p>
            <a:pPr eaLnBrk="0" hangingPunct="0">
              <a:lnSpc>
                <a:spcPct val="125000"/>
              </a:lnSpc>
            </a:pPr>
            <a:endParaRPr lang="zh-CN" altLang="en-US" sz="2800" b="1">
              <a:latin typeface="宋体" charset="-122"/>
              <a:sym typeface="宋体" charset="-122"/>
            </a:endParaRPr>
          </a:p>
        </p:txBody>
      </p:sp>
      <p:sp>
        <p:nvSpPr>
          <p:cNvPr id="4100" name="矩形 4"/>
          <p:cNvSpPr>
            <a:spLocks noChangeArrowheads="1"/>
          </p:cNvSpPr>
          <p:nvPr/>
        </p:nvSpPr>
        <p:spPr bwMode="auto">
          <a:xfrm>
            <a:off x="611188" y="1916113"/>
            <a:ext cx="8153400" cy="1938992"/>
          </a:xfrm>
          <a:prstGeom prst="rect">
            <a:avLst/>
          </a:prstGeom>
          <a:noFill/>
          <a:ln w="9525">
            <a:noFill/>
            <a:miter lim="800000"/>
            <a:headEnd/>
            <a:tailEnd/>
          </a:ln>
        </p:spPr>
        <p:txBody>
          <a:bodyPr>
            <a:spAutoFit/>
          </a:bodyPr>
          <a:lstStyle/>
          <a:p>
            <a:r>
              <a:rPr lang="zh-CN" altLang="zh-CN" sz="2400" b="1" dirty="0"/>
              <a:t>通过本章学习，掌握存货核算与管理的基本流程、出入库单据处理以及单据记账与期末处理；理解存货子系统的初始设置；了解存货管理单据的结构及作用及存货核算与管理的特点、账表输出和</a:t>
            </a:r>
            <a:r>
              <a:rPr lang="en-US" altLang="zh-CN" sz="2400" b="1" dirty="0"/>
              <a:t>ABC</a:t>
            </a:r>
            <a:r>
              <a:rPr lang="zh-CN" altLang="zh-CN" sz="2400" b="1" dirty="0"/>
              <a:t>成本分析等。</a:t>
            </a:r>
            <a:endParaRPr lang="zh-CN" altLang="zh-CN" sz="2400" dirty="0"/>
          </a:p>
          <a:p>
            <a:endParaRPr lang="zh-CN" altLang="en-US" sz="2400" b="1" dirty="0"/>
          </a:p>
        </p:txBody>
      </p:sp>
    </p:spTree>
  </p:cSld>
  <p:clrMapOvr>
    <a:masterClrMapping/>
  </p:clrMapOvr>
  <p:transition>
    <p:wipe dir="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ChangeArrowheads="1"/>
          </p:cNvSpPr>
          <p:nvPr/>
        </p:nvSpPr>
        <p:spPr bwMode="auto">
          <a:xfrm>
            <a:off x="3729038" y="2811674"/>
            <a:ext cx="1871662" cy="3429000"/>
          </a:xfrm>
          <a:prstGeom prst="rect">
            <a:avLst/>
          </a:prstGeom>
          <a:noFill/>
          <a:ln w="9525">
            <a:noFill/>
            <a:miter lim="800000"/>
            <a:headEnd/>
            <a:tailEnd/>
          </a:ln>
        </p:spPr>
        <p:txBody>
          <a:bodyPr lIns="90488" tIns="109728" rIns="90488" bIns="44450"/>
          <a:lstStyle/>
          <a:p>
            <a:pPr marL="228600" indent="-228600" eaLnBrk="0" hangingPunct="0">
              <a:lnSpc>
                <a:spcPct val="115000"/>
              </a:lnSpc>
              <a:spcBef>
                <a:spcPct val="40000"/>
              </a:spcBef>
              <a:buClr>
                <a:srgbClr val="CC0000"/>
              </a:buClr>
              <a:buSzPct val="80000"/>
              <a:buFont typeface="Wingdings" pitchFamily="2" charset="2"/>
              <a:buBlip>
                <a:blip r:embed="rId2"/>
              </a:buBlip>
            </a:pPr>
            <a:r>
              <a:rPr lang="zh-CN" altLang="en-US" b="1" dirty="0" smtClean="0"/>
              <a:t>入库流程</a:t>
            </a:r>
            <a:endParaRPr lang="en-US" altLang="zh-CN" b="1" dirty="0" smtClean="0"/>
          </a:p>
          <a:p>
            <a:pPr marL="228600" indent="-228600" eaLnBrk="0" hangingPunct="0">
              <a:lnSpc>
                <a:spcPct val="115000"/>
              </a:lnSpc>
              <a:spcBef>
                <a:spcPct val="40000"/>
              </a:spcBef>
              <a:buClr>
                <a:srgbClr val="CC0000"/>
              </a:buClr>
              <a:buSzPct val="80000"/>
              <a:buFont typeface="Wingdings" pitchFamily="2" charset="2"/>
              <a:buBlip>
                <a:blip r:embed="rId2"/>
              </a:buBlip>
            </a:pPr>
            <a:r>
              <a:rPr lang="zh-CN" altLang="en-US" b="1" dirty="0" smtClean="0"/>
              <a:t>出库流程</a:t>
            </a:r>
            <a:endParaRPr lang="zh-CN" altLang="en-US" b="1" dirty="0"/>
          </a:p>
        </p:txBody>
      </p:sp>
      <p:sp>
        <p:nvSpPr>
          <p:cNvPr id="6147" name="Rectangle 3"/>
          <p:cNvSpPr>
            <a:spLocks noChangeArrowheads="1"/>
          </p:cNvSpPr>
          <p:nvPr/>
        </p:nvSpPr>
        <p:spPr bwMode="auto">
          <a:xfrm>
            <a:off x="360087" y="1852613"/>
            <a:ext cx="1033463" cy="933450"/>
          </a:xfrm>
          <a:prstGeom prst="rect">
            <a:avLst/>
          </a:prstGeom>
          <a:solidFill>
            <a:srgbClr val="DDDDDD"/>
          </a:solidFill>
          <a:ln w="38100" cmpd="sng">
            <a:solidFill>
              <a:srgbClr val="009A96"/>
            </a:solidFill>
            <a:miter lim="800000"/>
            <a:headEnd/>
            <a:tailEnd/>
          </a:ln>
          <a:effectLst/>
        </p:spPr>
        <p:txBody>
          <a:bodyPr lIns="90488" tIns="44450" rIns="90488" bIns="44450" anchor="ctr"/>
          <a:lstStyle/>
          <a:p>
            <a:pPr algn="ctr" eaLnBrk="0" hangingPunct="0">
              <a:spcBef>
                <a:spcPct val="35000"/>
              </a:spcBef>
              <a:buClr>
                <a:schemeClr val="accent2"/>
              </a:buClr>
              <a:buSzPct val="75000"/>
              <a:buFont typeface="Wingdings" pitchFamily="2" charset="2"/>
              <a:buNone/>
              <a:defRPr/>
            </a:pPr>
            <a:r>
              <a:rPr lang="zh-CN" altLang="en-US" b="1" dirty="0">
                <a:solidFill>
                  <a:schemeClr val="bg2"/>
                </a:solidFill>
                <a:effectLst>
                  <a:outerShdw blurRad="38100" dist="38100" dir="2700000" algn="tl">
                    <a:srgbClr val="FFFFFF"/>
                  </a:outerShdw>
                </a:effectLst>
                <a:latin typeface="Arial" pitchFamily="34" charset="0"/>
                <a:ea typeface="宋体" pitchFamily="2" charset="-122"/>
              </a:rPr>
              <a:t>系统</a:t>
            </a:r>
            <a:endParaRPr lang="en-US" altLang="zh-CN" b="1" dirty="0">
              <a:solidFill>
                <a:schemeClr val="bg2"/>
              </a:solidFill>
              <a:effectLst>
                <a:outerShdw blurRad="38100" dist="38100" dir="2700000" algn="tl">
                  <a:srgbClr val="FFFFFF"/>
                </a:outerShdw>
              </a:effectLst>
              <a:latin typeface="Arial" pitchFamily="34" charset="0"/>
              <a:ea typeface="宋体" pitchFamily="2" charset="-122"/>
            </a:endParaRPr>
          </a:p>
          <a:p>
            <a:pPr algn="ctr" eaLnBrk="0" hangingPunct="0">
              <a:spcBef>
                <a:spcPct val="35000"/>
              </a:spcBef>
              <a:buClr>
                <a:schemeClr val="accent2"/>
              </a:buClr>
              <a:buSzPct val="75000"/>
              <a:buFont typeface="Wingdings" pitchFamily="2" charset="2"/>
              <a:buNone/>
              <a:defRPr/>
            </a:pPr>
            <a:r>
              <a:rPr lang="zh-CN" altLang="en-US" b="1" dirty="0">
                <a:solidFill>
                  <a:schemeClr val="bg2"/>
                </a:solidFill>
                <a:effectLst>
                  <a:outerShdw blurRad="38100" dist="38100" dir="2700000" algn="tl">
                    <a:srgbClr val="FFFFFF"/>
                  </a:outerShdw>
                </a:effectLst>
                <a:latin typeface="Arial" pitchFamily="34" charset="0"/>
                <a:ea typeface="宋体" pitchFamily="2" charset="-122"/>
              </a:rPr>
              <a:t>概述</a:t>
            </a:r>
            <a:endParaRPr lang="zh-CN" b="1" dirty="0">
              <a:solidFill>
                <a:schemeClr val="bg2"/>
              </a:solidFill>
              <a:effectLst>
                <a:outerShdw blurRad="38100" dist="38100" dir="2700000" algn="tl">
                  <a:srgbClr val="FFFFFF"/>
                </a:outerShdw>
              </a:effectLst>
              <a:latin typeface="Arial" pitchFamily="34" charset="0"/>
              <a:ea typeface="宋体" pitchFamily="2" charset="-122"/>
            </a:endParaRPr>
          </a:p>
        </p:txBody>
      </p:sp>
      <p:sp>
        <p:nvSpPr>
          <p:cNvPr id="6148" name="Rectangle 4"/>
          <p:cNvSpPr>
            <a:spLocks noChangeArrowheads="1"/>
          </p:cNvSpPr>
          <p:nvPr/>
        </p:nvSpPr>
        <p:spPr bwMode="auto">
          <a:xfrm>
            <a:off x="4036219" y="1852613"/>
            <a:ext cx="1071562" cy="933450"/>
          </a:xfrm>
          <a:prstGeom prst="rect">
            <a:avLst/>
          </a:prstGeom>
          <a:solidFill>
            <a:srgbClr val="DDDDDD"/>
          </a:solidFill>
          <a:ln w="38100" cmpd="sng">
            <a:solidFill>
              <a:srgbClr val="009A96"/>
            </a:solidFill>
            <a:miter lim="800000"/>
            <a:headEnd/>
            <a:tailEnd/>
          </a:ln>
          <a:effectLst/>
        </p:spPr>
        <p:txBody>
          <a:bodyPr lIns="90488" tIns="44450" rIns="90488" bIns="44450" anchor="ctr"/>
          <a:lstStyle/>
          <a:p>
            <a:pPr algn="ctr" eaLnBrk="0" hangingPunct="0">
              <a:spcBef>
                <a:spcPct val="35000"/>
              </a:spcBef>
              <a:buClr>
                <a:schemeClr val="accent2"/>
              </a:buClr>
              <a:buSzPct val="75000"/>
              <a:buFont typeface="Wingdings" pitchFamily="2" charset="2"/>
              <a:buNone/>
              <a:defRPr/>
            </a:pPr>
            <a:r>
              <a:rPr lang="zh-CN" altLang="en-US" b="1" dirty="0" smtClean="0">
                <a:solidFill>
                  <a:schemeClr val="bg2"/>
                </a:solidFill>
                <a:effectLst>
                  <a:outerShdw blurRad="38100" dist="38100" dir="2700000" algn="tl">
                    <a:srgbClr val="FFFFFF"/>
                  </a:outerShdw>
                </a:effectLst>
                <a:latin typeface="Arial" pitchFamily="34" charset="0"/>
                <a:ea typeface="宋体" pitchFamily="2" charset="-122"/>
              </a:rPr>
              <a:t>系统流程</a:t>
            </a:r>
            <a:endParaRPr lang="zh-CN" altLang="en-US" b="1" dirty="0">
              <a:solidFill>
                <a:schemeClr val="bg2"/>
              </a:solidFill>
              <a:effectLst>
                <a:outerShdw blurRad="38100" dist="38100" dir="2700000" algn="tl">
                  <a:srgbClr val="FFFFFF"/>
                </a:outerShdw>
              </a:effectLst>
              <a:latin typeface="Arial" pitchFamily="34" charset="0"/>
              <a:ea typeface="宋体" pitchFamily="2" charset="-122"/>
            </a:endParaRPr>
          </a:p>
        </p:txBody>
      </p:sp>
      <p:sp>
        <p:nvSpPr>
          <p:cNvPr id="6149" name="Rectangle 5"/>
          <p:cNvSpPr>
            <a:spLocks noChangeArrowheads="1"/>
          </p:cNvSpPr>
          <p:nvPr/>
        </p:nvSpPr>
        <p:spPr bwMode="auto">
          <a:xfrm>
            <a:off x="7569993" y="1885950"/>
            <a:ext cx="1014413" cy="933450"/>
          </a:xfrm>
          <a:prstGeom prst="rect">
            <a:avLst/>
          </a:prstGeom>
          <a:solidFill>
            <a:srgbClr val="DDDDDD"/>
          </a:solidFill>
          <a:ln w="38100" cmpd="sng">
            <a:solidFill>
              <a:srgbClr val="009A96"/>
            </a:solidFill>
            <a:miter lim="800000"/>
            <a:headEnd/>
            <a:tailEnd/>
          </a:ln>
          <a:effectLst/>
        </p:spPr>
        <p:txBody>
          <a:bodyPr lIns="90488" tIns="44450" rIns="90488" bIns="44450" anchor="ctr"/>
          <a:lstStyle/>
          <a:p>
            <a:pPr algn="ctr" eaLnBrk="0" hangingPunct="0">
              <a:spcBef>
                <a:spcPct val="35000"/>
              </a:spcBef>
              <a:buClr>
                <a:schemeClr val="accent2"/>
              </a:buClr>
              <a:buSzPct val="75000"/>
              <a:buFont typeface="Wingdings" pitchFamily="2" charset="2"/>
              <a:buNone/>
              <a:defRPr/>
            </a:pPr>
            <a:r>
              <a:rPr lang="zh-CN" altLang="en-US" b="1" dirty="0" smtClean="0">
                <a:solidFill>
                  <a:schemeClr val="bg2"/>
                </a:solidFill>
                <a:effectLst>
                  <a:outerShdw blurRad="38100" dist="38100" dir="2700000" algn="tl">
                    <a:srgbClr val="FFFFFF"/>
                  </a:outerShdw>
                </a:effectLst>
                <a:latin typeface="Arial" pitchFamily="34" charset="0"/>
                <a:ea typeface="宋体" pitchFamily="2" charset="-122"/>
              </a:rPr>
              <a:t>功能机结构</a:t>
            </a:r>
            <a:endParaRPr lang="zh-CN" altLang="en-US" b="1" dirty="0">
              <a:solidFill>
                <a:schemeClr val="bg2"/>
              </a:solidFill>
              <a:effectLst>
                <a:outerShdw blurRad="38100" dist="38100" dir="2700000" algn="tl">
                  <a:srgbClr val="FFFFFF"/>
                </a:outerShdw>
              </a:effectLst>
              <a:latin typeface="Arial" pitchFamily="34" charset="0"/>
              <a:ea typeface="宋体" pitchFamily="2" charset="-122"/>
            </a:endParaRPr>
          </a:p>
        </p:txBody>
      </p:sp>
      <p:sp>
        <p:nvSpPr>
          <p:cNvPr id="5127" name="Rectangle 7"/>
          <p:cNvSpPr>
            <a:spLocks noChangeArrowheads="1"/>
          </p:cNvSpPr>
          <p:nvPr/>
        </p:nvSpPr>
        <p:spPr bwMode="auto">
          <a:xfrm>
            <a:off x="38100" y="2819400"/>
            <a:ext cx="1981200" cy="2667000"/>
          </a:xfrm>
          <a:prstGeom prst="rect">
            <a:avLst/>
          </a:prstGeom>
          <a:noFill/>
          <a:ln w="9525">
            <a:noFill/>
            <a:miter lim="800000"/>
            <a:headEnd/>
            <a:tailEnd/>
          </a:ln>
        </p:spPr>
        <p:txBody>
          <a:bodyPr lIns="90488" tIns="109728" rIns="90488" bIns="44450"/>
          <a:lstStyle/>
          <a:p>
            <a:pPr marL="228600" indent="-228600" eaLnBrk="0" hangingPunct="0">
              <a:lnSpc>
                <a:spcPct val="115000"/>
              </a:lnSpc>
              <a:spcBef>
                <a:spcPct val="40000"/>
              </a:spcBef>
              <a:buClr>
                <a:srgbClr val="CC0000"/>
              </a:buClr>
              <a:buSzPct val="80000"/>
              <a:buFont typeface="Wingdings" pitchFamily="2" charset="2"/>
              <a:buBlip>
                <a:blip r:embed="rId2"/>
              </a:buBlip>
            </a:pPr>
            <a:r>
              <a:rPr lang="zh-CN" altLang="en-US" b="1" dirty="0"/>
              <a:t>概述</a:t>
            </a:r>
            <a:endParaRPr lang="en-US" altLang="zh-CN" b="1" dirty="0"/>
          </a:p>
          <a:p>
            <a:pPr marL="228600" indent="-228600" eaLnBrk="0" hangingPunct="0">
              <a:lnSpc>
                <a:spcPct val="115000"/>
              </a:lnSpc>
              <a:spcBef>
                <a:spcPct val="40000"/>
              </a:spcBef>
              <a:buClr>
                <a:srgbClr val="CC0000"/>
              </a:buClr>
              <a:buSzPct val="80000"/>
              <a:buFont typeface="Wingdings" pitchFamily="2" charset="2"/>
              <a:buBlip>
                <a:blip r:embed="rId2"/>
              </a:buBlip>
            </a:pPr>
            <a:r>
              <a:rPr lang="zh-CN" altLang="en-US" b="1" dirty="0" smtClean="0"/>
              <a:t>文件设计</a:t>
            </a:r>
            <a:endParaRPr lang="en-US" altLang="zh-CN" b="1" dirty="0" smtClean="0"/>
          </a:p>
          <a:p>
            <a:pPr marL="228600" indent="-228600" eaLnBrk="0" hangingPunct="0">
              <a:lnSpc>
                <a:spcPct val="115000"/>
              </a:lnSpc>
              <a:spcBef>
                <a:spcPct val="40000"/>
              </a:spcBef>
              <a:buClr>
                <a:srgbClr val="CC0000"/>
              </a:buClr>
              <a:buSzPct val="80000"/>
              <a:buFont typeface="Wingdings" pitchFamily="2" charset="2"/>
              <a:buBlip>
                <a:blip r:embed="rId2"/>
              </a:buBlip>
            </a:pPr>
            <a:r>
              <a:rPr lang="zh-CN" altLang="en-US" b="1" dirty="0" smtClean="0"/>
              <a:t>特点</a:t>
            </a:r>
            <a:endParaRPr lang="en-US" altLang="zh-CN" b="1" dirty="0"/>
          </a:p>
          <a:p>
            <a:pPr marL="228600" indent="-228600" eaLnBrk="0" hangingPunct="0">
              <a:lnSpc>
                <a:spcPct val="115000"/>
              </a:lnSpc>
              <a:spcBef>
                <a:spcPct val="40000"/>
              </a:spcBef>
              <a:buClr>
                <a:srgbClr val="CC0000"/>
              </a:buClr>
              <a:buSzPct val="80000"/>
              <a:buFont typeface="Wingdings" pitchFamily="2" charset="2"/>
              <a:buBlip>
                <a:blip r:embed="rId2"/>
              </a:buBlip>
            </a:pPr>
            <a:r>
              <a:rPr lang="zh-CN" altLang="en-US" b="1" dirty="0"/>
              <a:t>目标</a:t>
            </a:r>
            <a:endParaRPr lang="en-US" altLang="zh-CN" b="1" dirty="0"/>
          </a:p>
        </p:txBody>
      </p:sp>
      <p:sp>
        <p:nvSpPr>
          <p:cNvPr id="6153" name="Rectangle 9"/>
          <p:cNvSpPr>
            <a:spLocks noChangeArrowheads="1"/>
          </p:cNvSpPr>
          <p:nvPr/>
        </p:nvSpPr>
        <p:spPr bwMode="auto">
          <a:xfrm>
            <a:off x="4857750" y="2819400"/>
            <a:ext cx="1827213" cy="3276600"/>
          </a:xfrm>
          <a:prstGeom prst="rect">
            <a:avLst/>
          </a:prstGeom>
          <a:noFill/>
          <a:ln w="9525">
            <a:noFill/>
            <a:miter lim="800000"/>
            <a:headEnd/>
            <a:tailEnd/>
          </a:ln>
          <a:effectLst/>
        </p:spPr>
        <p:txBody>
          <a:bodyPr lIns="90488" tIns="109728" rIns="90488" bIns="44450"/>
          <a:lstStyle/>
          <a:p>
            <a:pPr marL="228600" indent="-228600" eaLnBrk="0" hangingPunct="0">
              <a:lnSpc>
                <a:spcPct val="115000"/>
              </a:lnSpc>
              <a:spcBef>
                <a:spcPct val="40000"/>
              </a:spcBef>
              <a:buClr>
                <a:srgbClr val="CC0000"/>
              </a:buClr>
              <a:buSzPct val="80000"/>
              <a:buFont typeface="Wingdings" pitchFamily="2" charset="2"/>
              <a:buBlip>
                <a:blip r:embed="rId2"/>
              </a:buBlip>
              <a:defRPr/>
            </a:pPr>
            <a:endParaRPr lang="zh-CN" b="1" dirty="0">
              <a:latin typeface="Arial" pitchFamily="34" charset="0"/>
              <a:ea typeface="宋体" pitchFamily="2" charset="-122"/>
            </a:endParaRPr>
          </a:p>
          <a:p>
            <a:pPr marL="228600" indent="-228600" eaLnBrk="0" hangingPunct="0">
              <a:lnSpc>
                <a:spcPct val="115000"/>
              </a:lnSpc>
              <a:spcBef>
                <a:spcPct val="40000"/>
              </a:spcBef>
              <a:buClr>
                <a:srgbClr val="CC0000"/>
              </a:buClr>
              <a:buSzPct val="80000"/>
              <a:buFont typeface="Wingdings" pitchFamily="2" charset="2"/>
              <a:buBlip>
                <a:blip r:embed="rId2"/>
              </a:buBlip>
              <a:defRPr/>
            </a:pPr>
            <a:endParaRPr lang="zh-CN" b="1" dirty="0">
              <a:latin typeface="Arial" pitchFamily="34" charset="0"/>
              <a:ea typeface="宋体" pitchFamily="2" charset="-122"/>
            </a:endParaRPr>
          </a:p>
          <a:p>
            <a:pPr marL="228600" indent="-228600" eaLnBrk="0" hangingPunct="0">
              <a:lnSpc>
                <a:spcPct val="115000"/>
              </a:lnSpc>
              <a:spcBef>
                <a:spcPct val="40000"/>
              </a:spcBef>
              <a:buClr>
                <a:srgbClr val="CC0000"/>
              </a:buClr>
              <a:buSzPct val="80000"/>
              <a:buFont typeface="Wingdings" pitchFamily="2" charset="2"/>
              <a:buBlip>
                <a:blip r:embed="rId2"/>
              </a:buBlip>
              <a:defRPr/>
            </a:pPr>
            <a:endParaRPr lang="zh-CN" b="1" dirty="0">
              <a:latin typeface="Arial" pitchFamily="34" charset="0"/>
              <a:ea typeface="宋体" pitchFamily="2" charset="-122"/>
            </a:endParaRPr>
          </a:p>
          <a:p>
            <a:pPr marL="228600" indent="-228600" eaLnBrk="0" hangingPunct="0">
              <a:lnSpc>
                <a:spcPct val="115000"/>
              </a:lnSpc>
              <a:spcBef>
                <a:spcPct val="40000"/>
              </a:spcBef>
              <a:buClr>
                <a:srgbClr val="CC0000"/>
              </a:buClr>
              <a:buSzPct val="80000"/>
              <a:buFont typeface="Wingdings" pitchFamily="2" charset="2"/>
              <a:buBlip>
                <a:blip r:embed="rId2"/>
              </a:buBlip>
              <a:defRPr/>
            </a:pPr>
            <a:endParaRPr lang="zh-CN" b="1" dirty="0">
              <a:latin typeface="Arial" pitchFamily="34" charset="0"/>
              <a:ea typeface="宋体" pitchFamily="2" charset="-122"/>
            </a:endParaRPr>
          </a:p>
          <a:p>
            <a:pPr marL="228600" indent="-228600" eaLnBrk="0" hangingPunct="0">
              <a:lnSpc>
                <a:spcPct val="115000"/>
              </a:lnSpc>
              <a:spcBef>
                <a:spcPct val="40000"/>
              </a:spcBef>
              <a:buClr>
                <a:srgbClr val="CC0000"/>
              </a:buClr>
              <a:buSzPct val="80000"/>
              <a:buFont typeface="Wingdings" pitchFamily="2" charset="2"/>
              <a:buBlip>
                <a:blip r:embed="rId2"/>
              </a:buBlip>
              <a:defRPr/>
            </a:pPr>
            <a:endParaRPr lang="zh-CN" sz="2800" b="1" dirty="0">
              <a:solidFill>
                <a:schemeClr val="bg2"/>
              </a:solidFill>
              <a:effectLst>
                <a:outerShdw blurRad="38100" dist="38100" dir="2700000" algn="tl">
                  <a:srgbClr val="C0C0C0"/>
                </a:outerShdw>
              </a:effectLst>
              <a:latin typeface="Arial" pitchFamily="34" charset="0"/>
              <a:ea typeface="宋体" pitchFamily="2" charset="-122"/>
            </a:endParaRPr>
          </a:p>
        </p:txBody>
      </p:sp>
      <p:cxnSp>
        <p:nvCxnSpPr>
          <p:cNvPr id="5129" name="AutoShape 10"/>
          <p:cNvCxnSpPr>
            <a:cxnSpLocks noChangeShapeType="1"/>
          </p:cNvCxnSpPr>
          <p:nvPr/>
        </p:nvCxnSpPr>
        <p:spPr bwMode="auto">
          <a:xfrm rot="16200000" flipH="1">
            <a:off x="6300787" y="-128587"/>
            <a:ext cx="847725" cy="2933700"/>
          </a:xfrm>
          <a:prstGeom prst="bentConnector3">
            <a:avLst>
              <a:gd name="adj1" fmla="val 51028"/>
            </a:avLst>
          </a:prstGeom>
          <a:noFill/>
          <a:ln w="38100" cap="sq">
            <a:solidFill>
              <a:srgbClr val="009A96"/>
            </a:solidFill>
            <a:miter lim="800000"/>
            <a:headEnd/>
            <a:tailEnd type="triangle" w="med" len="med"/>
          </a:ln>
        </p:spPr>
      </p:cxnSp>
      <p:cxnSp>
        <p:nvCxnSpPr>
          <p:cNvPr id="5130" name="AutoShape 11"/>
          <p:cNvCxnSpPr>
            <a:cxnSpLocks noChangeShapeType="1"/>
          </p:cNvCxnSpPr>
          <p:nvPr/>
        </p:nvCxnSpPr>
        <p:spPr bwMode="auto">
          <a:xfrm rot="5400000">
            <a:off x="1800225" y="-166687"/>
            <a:ext cx="847725" cy="3009900"/>
          </a:xfrm>
          <a:prstGeom prst="bentConnector3">
            <a:avLst>
              <a:gd name="adj1" fmla="val 51028"/>
            </a:avLst>
          </a:prstGeom>
          <a:noFill/>
          <a:ln w="38100" cap="sq">
            <a:solidFill>
              <a:srgbClr val="009A96"/>
            </a:solidFill>
            <a:miter lim="800000"/>
            <a:headEnd/>
            <a:tailEnd type="triangle" w="med" len="med"/>
          </a:ln>
        </p:spPr>
      </p:cxnSp>
      <p:sp>
        <p:nvSpPr>
          <p:cNvPr id="6156" name="Rectangle 12"/>
          <p:cNvSpPr>
            <a:spLocks noChangeArrowheads="1"/>
          </p:cNvSpPr>
          <p:nvPr/>
        </p:nvSpPr>
        <p:spPr bwMode="auto">
          <a:xfrm>
            <a:off x="381000" y="457200"/>
            <a:ext cx="8382000" cy="560388"/>
          </a:xfrm>
          <a:prstGeom prst="rect">
            <a:avLst/>
          </a:prstGeom>
          <a:solidFill>
            <a:srgbClr val="336699"/>
          </a:solidFill>
          <a:ln w="12700" cmpd="sng">
            <a:solidFill>
              <a:schemeClr val="tx1"/>
            </a:solidFill>
            <a:miter lim="800000"/>
            <a:headEnd/>
            <a:tailEnd/>
          </a:ln>
          <a:effectLst>
            <a:outerShdw dist="107763" dir="2700000" algn="ctr" rotWithShape="0">
              <a:schemeClr val="bg2"/>
            </a:outerShdw>
          </a:effectLst>
        </p:spPr>
        <p:txBody>
          <a:bodyPr lIns="0" tIns="44450" rIns="0" bIns="44450"/>
          <a:lstStyle/>
          <a:p>
            <a:pPr marL="109538" algn="ctr" eaLnBrk="0" hangingPunct="0">
              <a:defRPr/>
            </a:pPr>
            <a:r>
              <a:rPr lang="zh-CN" altLang="en-US" sz="3000" b="1" dirty="0">
                <a:solidFill>
                  <a:schemeClr val="bg1"/>
                </a:solidFill>
                <a:effectLst>
                  <a:outerShdw blurRad="38100" dist="38100" dir="2700000" algn="tl">
                    <a:srgbClr val="000000"/>
                  </a:outerShdw>
                </a:effectLst>
                <a:latin typeface="Arial" pitchFamily="34" charset="0"/>
                <a:ea typeface="宋体" pitchFamily="2" charset="-122"/>
              </a:rPr>
              <a:t>固定资产管理系统</a:t>
            </a:r>
          </a:p>
        </p:txBody>
      </p:sp>
      <p:sp>
        <p:nvSpPr>
          <p:cNvPr id="6158" name="Rectangle 14"/>
          <p:cNvSpPr>
            <a:spLocks noChangeArrowheads="1"/>
          </p:cNvSpPr>
          <p:nvPr/>
        </p:nvSpPr>
        <p:spPr bwMode="auto">
          <a:xfrm>
            <a:off x="7162800" y="2819400"/>
            <a:ext cx="1828800" cy="2514600"/>
          </a:xfrm>
          <a:prstGeom prst="rect">
            <a:avLst/>
          </a:prstGeom>
          <a:noFill/>
          <a:ln w="9525">
            <a:noFill/>
            <a:miter lim="800000"/>
            <a:headEnd/>
            <a:tailEnd/>
          </a:ln>
          <a:effectLst/>
        </p:spPr>
        <p:txBody>
          <a:bodyPr lIns="90488" tIns="109728" rIns="90488" bIns="44450"/>
          <a:lstStyle/>
          <a:p>
            <a:pPr marL="228600" indent="-228600" eaLnBrk="0" hangingPunct="0">
              <a:lnSpc>
                <a:spcPct val="115000"/>
              </a:lnSpc>
              <a:spcBef>
                <a:spcPct val="40000"/>
              </a:spcBef>
              <a:buClr>
                <a:srgbClr val="CC0000"/>
              </a:buClr>
              <a:buSzPct val="80000"/>
              <a:buFont typeface="Wingdings" pitchFamily="2" charset="2"/>
              <a:buBlip>
                <a:blip r:embed="rId2"/>
              </a:buBlip>
              <a:defRPr/>
            </a:pPr>
            <a:endParaRPr lang="zh-CN" b="1" dirty="0">
              <a:latin typeface="Arial" pitchFamily="34" charset="0"/>
              <a:ea typeface="宋体" pitchFamily="2" charset="-122"/>
            </a:endParaRPr>
          </a:p>
          <a:p>
            <a:pPr marL="228600" indent="-228600" eaLnBrk="0" hangingPunct="0">
              <a:lnSpc>
                <a:spcPct val="115000"/>
              </a:lnSpc>
              <a:spcBef>
                <a:spcPct val="40000"/>
              </a:spcBef>
              <a:buClr>
                <a:srgbClr val="CC0000"/>
              </a:buClr>
              <a:buSzPct val="80000"/>
              <a:buFont typeface="Wingdings" pitchFamily="2" charset="2"/>
              <a:buBlip>
                <a:blip r:embed="rId2"/>
              </a:buBlip>
              <a:defRPr/>
            </a:pPr>
            <a:endParaRPr lang="zh-CN" b="1" dirty="0">
              <a:latin typeface="Arial" pitchFamily="34" charset="0"/>
              <a:ea typeface="宋体" pitchFamily="2" charset="-122"/>
            </a:endParaRPr>
          </a:p>
          <a:p>
            <a:pPr marL="228600" indent="-228600" eaLnBrk="0" hangingPunct="0">
              <a:lnSpc>
                <a:spcPct val="115000"/>
              </a:lnSpc>
              <a:spcBef>
                <a:spcPct val="40000"/>
              </a:spcBef>
              <a:buClr>
                <a:srgbClr val="CC0000"/>
              </a:buClr>
              <a:buSzPct val="80000"/>
              <a:defRPr/>
            </a:pPr>
            <a:endParaRPr lang="zh-CN" sz="2800" b="1" dirty="0">
              <a:solidFill>
                <a:schemeClr val="bg2"/>
              </a:solidFill>
              <a:effectLst>
                <a:outerShdw blurRad="38100" dist="38100" dir="2700000" algn="tl">
                  <a:srgbClr val="C0C0C0"/>
                </a:outerShdw>
              </a:effectLst>
              <a:latin typeface="Arial" pitchFamily="34" charset="0"/>
              <a:ea typeface="宋体" pitchFamily="2" charset="-122"/>
            </a:endParaRPr>
          </a:p>
        </p:txBody>
      </p:sp>
      <p:sp>
        <p:nvSpPr>
          <p:cNvPr id="5133" name="Rectangle 2"/>
          <p:cNvSpPr>
            <a:spLocks noChangeArrowheads="1"/>
          </p:cNvSpPr>
          <p:nvPr/>
        </p:nvSpPr>
        <p:spPr bwMode="auto">
          <a:xfrm>
            <a:off x="7298221" y="2819400"/>
            <a:ext cx="1871662" cy="3429000"/>
          </a:xfrm>
          <a:prstGeom prst="rect">
            <a:avLst/>
          </a:prstGeom>
          <a:noFill/>
          <a:ln w="9525">
            <a:noFill/>
            <a:miter lim="800000"/>
            <a:headEnd/>
            <a:tailEnd/>
          </a:ln>
        </p:spPr>
        <p:txBody>
          <a:bodyPr lIns="90488" tIns="109728" rIns="90488" bIns="44450"/>
          <a:lstStyle/>
          <a:p>
            <a:pPr marL="228600" indent="-228600" eaLnBrk="0" hangingPunct="0">
              <a:lnSpc>
                <a:spcPct val="115000"/>
              </a:lnSpc>
              <a:spcBef>
                <a:spcPct val="40000"/>
              </a:spcBef>
              <a:buClr>
                <a:srgbClr val="CC0000"/>
              </a:buClr>
              <a:buSzPct val="80000"/>
              <a:buFont typeface="Wingdings" pitchFamily="2" charset="2"/>
              <a:buBlip>
                <a:blip r:embed="rId2"/>
              </a:buBlip>
            </a:pPr>
            <a:r>
              <a:rPr lang="zh-CN" altLang="en-US" sz="1600" b="1" dirty="0" smtClean="0"/>
              <a:t>系统功能</a:t>
            </a:r>
            <a:endParaRPr lang="en-US" altLang="zh-CN" sz="1600" b="1" dirty="0" smtClean="0"/>
          </a:p>
          <a:p>
            <a:pPr marL="228600" indent="-228600" eaLnBrk="0" hangingPunct="0">
              <a:lnSpc>
                <a:spcPct val="115000"/>
              </a:lnSpc>
              <a:spcBef>
                <a:spcPct val="40000"/>
              </a:spcBef>
              <a:buClr>
                <a:srgbClr val="CC0000"/>
              </a:buClr>
              <a:buSzPct val="80000"/>
              <a:buFont typeface="Wingdings" pitchFamily="2" charset="2"/>
              <a:buBlip>
                <a:blip r:embed="rId2"/>
              </a:buBlip>
            </a:pPr>
            <a:r>
              <a:rPr lang="zh-CN" altLang="en-US" sz="1600" b="1" dirty="0" smtClean="0"/>
              <a:t>功能结构</a:t>
            </a:r>
            <a:endParaRPr lang="en-US" altLang="zh-CN" sz="1600" b="1" dirty="0" smtClean="0"/>
          </a:p>
        </p:txBody>
      </p:sp>
      <p:cxnSp>
        <p:nvCxnSpPr>
          <p:cNvPr id="20" name="AutoShape 10"/>
          <p:cNvCxnSpPr>
            <a:cxnSpLocks noChangeShapeType="1"/>
          </p:cNvCxnSpPr>
          <p:nvPr/>
        </p:nvCxnSpPr>
        <p:spPr bwMode="auto">
          <a:xfrm rot="5400000">
            <a:off x="4187912" y="1430833"/>
            <a:ext cx="662585" cy="1"/>
          </a:xfrm>
          <a:prstGeom prst="bentConnector3">
            <a:avLst>
              <a:gd name="adj1" fmla="val 84812"/>
            </a:avLst>
          </a:prstGeom>
          <a:noFill/>
          <a:ln w="38100" cap="sq">
            <a:solidFill>
              <a:srgbClr val="009A96"/>
            </a:solidFill>
            <a:miter lim="800000"/>
            <a:headEnd/>
            <a:tailEnd type="triangle" w="med" len="med"/>
          </a:ln>
        </p:spPr>
      </p:cxnSp>
    </p:spTree>
  </p:cSld>
  <p:clrMapOvr>
    <a:masterClrMapping/>
  </p:clrMapOvr>
  <p:transition>
    <p:wipe dir="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lvl="0"/>
            <a:r>
              <a:rPr lang="zh-CN" altLang="en-US" dirty="0" smtClean="0">
                <a:ea typeface="宋体" pitchFamily="2" charset="-122"/>
              </a:rPr>
              <a:t>第一节  </a:t>
            </a:r>
            <a:r>
              <a:rPr lang="zh-CN" altLang="zh-CN" dirty="0" smtClean="0">
                <a:effectLst/>
              </a:rPr>
              <a:t>存货</a:t>
            </a:r>
            <a:r>
              <a:rPr lang="zh-CN" altLang="zh-CN" dirty="0">
                <a:effectLst/>
              </a:rPr>
              <a:t>管理系统概述</a:t>
            </a:r>
          </a:p>
        </p:txBody>
      </p:sp>
      <p:sp>
        <p:nvSpPr>
          <p:cNvPr id="7171" name="Rectangle 3"/>
          <p:cNvSpPr>
            <a:spLocks noGrp="1" noChangeArrowheads="1"/>
          </p:cNvSpPr>
          <p:nvPr>
            <p:ph type="body" idx="1"/>
          </p:nvPr>
        </p:nvSpPr>
        <p:spPr/>
        <p:txBody>
          <a:bodyPr/>
          <a:lstStyle/>
          <a:p>
            <a:pPr>
              <a:defRPr/>
            </a:pPr>
            <a:r>
              <a:rPr lang="zh-CN" altLang="zh-CN" sz="2400" dirty="0">
                <a:effectLst/>
              </a:rPr>
              <a:t>存货是指企业在生产经营过程中为销售或耗用而储存的各种有形资产，包括各种原材料、燃料、包装物、低值易耗品、委托加工材料、在产品、产成品、商品等</a:t>
            </a:r>
            <a:r>
              <a:rPr lang="zh-CN" altLang="zh-CN" sz="2400" dirty="0" smtClean="0">
                <a:effectLst/>
              </a:rPr>
              <a:t>。</a:t>
            </a:r>
            <a:endParaRPr lang="en-US" altLang="zh-CN" sz="2400" dirty="0">
              <a:ea typeface="宋体" pitchFamily="2" charset="-122"/>
            </a:endParaRPr>
          </a:p>
          <a:p>
            <a:pPr>
              <a:defRPr/>
            </a:pPr>
            <a:r>
              <a:rPr lang="zh-CN" altLang="zh-CN" sz="2400" dirty="0">
                <a:effectLst/>
              </a:rPr>
              <a:t>库存管理主要从数量的角度管理存货的出入库业务，能够满足采购入库、销售出库、产成品入库、材料出库、其他出入库、盘点管理等业务需要</a:t>
            </a:r>
            <a:r>
              <a:rPr lang="zh-CN" altLang="zh-CN" sz="2400" dirty="0" smtClean="0">
                <a:effectLst/>
              </a:rPr>
              <a:t>，</a:t>
            </a:r>
            <a:r>
              <a:rPr lang="zh-CN" altLang="zh-CN" sz="2400" dirty="0">
                <a:effectLst/>
              </a:rPr>
              <a:t>通过对存货收、发、存业务的处理，及时、动态地掌握各种库存存货信息，对库存的安全性进行控制，提供各种储备分析，避免库存积压占用资金或材料短缺影响生产。</a:t>
            </a:r>
            <a:endParaRPr lang="zh-CN" altLang="en-US" sz="2400" dirty="0" smtClean="0">
              <a:ea typeface="宋体" pitchFamily="2" charset="-122"/>
            </a:endParaRPr>
          </a:p>
        </p:txBody>
      </p:sp>
    </p:spTree>
  </p:cSld>
  <p:clrMapOvr>
    <a:masterClrMapping/>
  </p:clrMapOvr>
  <p:transition>
    <p:wipe dir="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ea typeface="宋体" pitchFamily="2" charset="-122"/>
              </a:rPr>
              <a:t>第一节  </a:t>
            </a:r>
            <a:r>
              <a:rPr lang="zh-CN" altLang="zh-CN" dirty="0">
                <a:effectLst/>
              </a:rPr>
              <a:t>存货管理系统概述</a:t>
            </a:r>
            <a:endParaRPr lang="zh-CN" altLang="en-US" dirty="0"/>
          </a:p>
        </p:txBody>
      </p:sp>
      <p:sp>
        <p:nvSpPr>
          <p:cNvPr id="3" name="内容占位符 2"/>
          <p:cNvSpPr>
            <a:spLocks noGrp="1"/>
          </p:cNvSpPr>
          <p:nvPr>
            <p:ph idx="1"/>
          </p:nvPr>
        </p:nvSpPr>
        <p:spPr/>
        <p:txBody>
          <a:bodyPr/>
          <a:lstStyle/>
          <a:p>
            <a:r>
              <a:rPr lang="zh-CN" altLang="zh-CN" dirty="0">
                <a:effectLst/>
              </a:rPr>
              <a:t>一、存货管理数据文件设计</a:t>
            </a:r>
          </a:p>
          <a:p>
            <a:pPr marL="0" indent="0">
              <a:buNone/>
            </a:pPr>
            <a:r>
              <a:rPr lang="en-US" altLang="zh-CN" dirty="0" smtClean="0">
                <a:effectLst/>
              </a:rPr>
              <a:t>   </a:t>
            </a:r>
            <a:r>
              <a:rPr lang="en-US" altLang="zh-CN" sz="2400" dirty="0" smtClean="0">
                <a:effectLst/>
              </a:rPr>
              <a:t>1</a:t>
            </a:r>
            <a:r>
              <a:rPr lang="zh-CN" altLang="zh-CN" sz="2400" dirty="0">
                <a:effectLst/>
              </a:rPr>
              <a:t>．存货档案</a:t>
            </a:r>
            <a:r>
              <a:rPr lang="zh-CN" altLang="zh-CN" sz="2400" dirty="0" smtClean="0">
                <a:effectLst/>
              </a:rPr>
              <a:t>文件</a:t>
            </a:r>
            <a:endParaRPr lang="en-US" altLang="zh-CN" sz="2400" dirty="0" smtClean="0">
              <a:effectLst/>
            </a:endParaRPr>
          </a:p>
          <a:p>
            <a:pPr marL="0" indent="0">
              <a:buNone/>
            </a:pPr>
            <a:r>
              <a:rPr lang="en-US" altLang="zh-CN" sz="2400" dirty="0">
                <a:effectLst/>
              </a:rPr>
              <a:t> </a:t>
            </a:r>
            <a:r>
              <a:rPr lang="en-US" altLang="zh-CN" sz="2400" dirty="0" smtClean="0">
                <a:effectLst/>
              </a:rPr>
              <a:t>  </a:t>
            </a:r>
            <a:r>
              <a:rPr lang="en-US" altLang="zh-CN" sz="2400" dirty="0">
                <a:effectLst/>
              </a:rPr>
              <a:t>2</a:t>
            </a:r>
            <a:r>
              <a:rPr lang="zh-CN" altLang="zh-CN" sz="2400" dirty="0">
                <a:effectLst/>
              </a:rPr>
              <a:t>．存货结存文件</a:t>
            </a:r>
          </a:p>
          <a:p>
            <a:pPr marL="0" indent="0">
              <a:buNone/>
            </a:pPr>
            <a:r>
              <a:rPr lang="en-US" altLang="zh-CN" sz="2400" dirty="0" smtClean="0">
                <a:effectLst/>
              </a:rPr>
              <a:t>   </a:t>
            </a:r>
            <a:r>
              <a:rPr lang="en-US" altLang="zh-CN" sz="2400" dirty="0">
                <a:effectLst/>
              </a:rPr>
              <a:t>3</a:t>
            </a:r>
            <a:r>
              <a:rPr lang="zh-CN" altLang="zh-CN" sz="2400" dirty="0">
                <a:effectLst/>
              </a:rPr>
              <a:t>．入库单文件</a:t>
            </a:r>
          </a:p>
          <a:p>
            <a:pPr marL="0" indent="0">
              <a:buNone/>
            </a:pPr>
            <a:r>
              <a:rPr lang="en-US" altLang="zh-CN" sz="2400" dirty="0" smtClean="0">
                <a:effectLst/>
              </a:rPr>
              <a:t>   </a:t>
            </a:r>
            <a:r>
              <a:rPr lang="en-US" altLang="zh-CN" sz="2400" dirty="0">
                <a:effectLst/>
              </a:rPr>
              <a:t>4</a:t>
            </a:r>
            <a:r>
              <a:rPr lang="zh-CN" altLang="zh-CN" sz="2400" dirty="0">
                <a:effectLst/>
              </a:rPr>
              <a:t>．出库单文件</a:t>
            </a:r>
          </a:p>
          <a:p>
            <a:pPr marL="0" indent="0">
              <a:buNone/>
            </a:pPr>
            <a:r>
              <a:rPr lang="en-US" altLang="zh-CN" dirty="0" smtClean="0">
                <a:effectLst/>
              </a:rPr>
              <a:t>   </a:t>
            </a:r>
            <a:endParaRPr lang="zh-CN" altLang="zh-CN" dirty="0">
              <a:effectLst/>
            </a:endParaRPr>
          </a:p>
          <a:p>
            <a:endParaRPr lang="zh-CN" altLang="en-US" dirty="0"/>
          </a:p>
        </p:txBody>
      </p:sp>
    </p:spTree>
    <p:extLst>
      <p:ext uri="{BB962C8B-B14F-4D97-AF65-F5344CB8AC3E}">
        <p14:creationId xmlns="" xmlns:p14="http://schemas.microsoft.com/office/powerpoint/2010/main" val="363282319"/>
      </p:ext>
    </p:extLst>
  </p:cSld>
  <p:clrMapOvr>
    <a:masterClrMapping/>
  </p:clrMapOvr>
  <p:transition>
    <p:wipe dir="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ea typeface="宋体" pitchFamily="2" charset="-122"/>
              </a:rPr>
              <a:t>第一节  </a:t>
            </a:r>
            <a:r>
              <a:rPr lang="zh-CN" altLang="zh-CN" dirty="0">
                <a:effectLst/>
              </a:rPr>
              <a:t>存货管理系统概述</a:t>
            </a:r>
            <a:endParaRPr lang="zh-CN" altLang="en-US" dirty="0"/>
          </a:p>
        </p:txBody>
      </p:sp>
      <p:sp>
        <p:nvSpPr>
          <p:cNvPr id="3" name="内容占位符 2"/>
          <p:cNvSpPr>
            <a:spLocks noGrp="1"/>
          </p:cNvSpPr>
          <p:nvPr>
            <p:ph idx="1"/>
          </p:nvPr>
        </p:nvSpPr>
        <p:spPr/>
        <p:txBody>
          <a:bodyPr/>
          <a:lstStyle/>
          <a:p>
            <a:r>
              <a:rPr lang="zh-CN" altLang="zh-CN" dirty="0">
                <a:effectLst/>
              </a:rPr>
              <a:t>二、存货核算与管理的</a:t>
            </a:r>
            <a:r>
              <a:rPr lang="zh-CN" altLang="zh-CN" dirty="0" smtClean="0">
                <a:effectLst/>
              </a:rPr>
              <a:t>特点</a:t>
            </a:r>
            <a:endParaRPr lang="en-US" altLang="zh-CN" dirty="0" smtClean="0">
              <a:effectLst/>
            </a:endParaRPr>
          </a:p>
          <a:p>
            <a:pPr marL="0" indent="0">
              <a:buNone/>
            </a:pPr>
            <a:r>
              <a:rPr lang="zh-CN" altLang="zh-CN" sz="2400" dirty="0">
                <a:effectLst/>
              </a:rPr>
              <a:t>（一）数据存储处理量大</a:t>
            </a:r>
          </a:p>
          <a:p>
            <a:pPr marL="0" indent="0">
              <a:buNone/>
            </a:pPr>
            <a:r>
              <a:rPr lang="zh-CN" altLang="zh-CN" sz="2400" dirty="0">
                <a:effectLst/>
              </a:rPr>
              <a:t>（二）数据处理频率高</a:t>
            </a:r>
          </a:p>
          <a:p>
            <a:pPr marL="0" indent="0">
              <a:buNone/>
            </a:pPr>
            <a:r>
              <a:rPr lang="zh-CN" altLang="zh-CN" sz="2400" dirty="0">
                <a:effectLst/>
              </a:rPr>
              <a:t>（三）核算方法复杂</a:t>
            </a:r>
          </a:p>
          <a:p>
            <a:pPr marL="0" indent="0">
              <a:buNone/>
            </a:pPr>
            <a:r>
              <a:rPr lang="zh-CN" altLang="zh-CN" sz="2400" dirty="0">
                <a:effectLst/>
              </a:rPr>
              <a:t>（四）与其他子系统有较多的数据传递关系</a:t>
            </a:r>
          </a:p>
          <a:p>
            <a:pPr marL="0" indent="0">
              <a:buNone/>
            </a:pPr>
            <a:r>
              <a:rPr lang="zh-CN" altLang="zh-CN" sz="2400" dirty="0">
                <a:effectLst/>
              </a:rPr>
              <a:t>（五）管理要求高</a:t>
            </a:r>
          </a:p>
          <a:p>
            <a:pPr marL="0" indent="0">
              <a:buNone/>
            </a:pPr>
            <a:endParaRPr lang="zh-CN" altLang="zh-CN" dirty="0">
              <a:effectLst/>
            </a:endParaRPr>
          </a:p>
          <a:p>
            <a:endParaRPr lang="zh-CN" altLang="en-US" dirty="0"/>
          </a:p>
        </p:txBody>
      </p:sp>
    </p:spTree>
    <p:extLst>
      <p:ext uri="{BB962C8B-B14F-4D97-AF65-F5344CB8AC3E}">
        <p14:creationId xmlns="" xmlns:p14="http://schemas.microsoft.com/office/powerpoint/2010/main" val="413706486"/>
      </p:ext>
    </p:extLst>
  </p:cSld>
  <p:clrMapOvr>
    <a:masterClrMapping/>
  </p:clrMapOvr>
  <p:transition>
    <p:wipe dir="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zh-CN" dirty="0">
                <a:ea typeface="宋体" pitchFamily="2" charset="-122"/>
              </a:rPr>
              <a:t>第二</a:t>
            </a:r>
            <a:r>
              <a:rPr lang="zh-CN" altLang="zh-CN" dirty="0" smtClean="0">
                <a:ea typeface="宋体" pitchFamily="2" charset="-122"/>
              </a:rPr>
              <a:t>节</a:t>
            </a:r>
            <a:r>
              <a:rPr lang="en-US" altLang="zh-CN" dirty="0" smtClean="0">
                <a:ea typeface="宋体" pitchFamily="2" charset="-122"/>
              </a:rPr>
              <a:t>   </a:t>
            </a:r>
            <a:r>
              <a:rPr lang="zh-CN" altLang="zh-CN" dirty="0" smtClean="0">
                <a:effectLst/>
              </a:rPr>
              <a:t>存货</a:t>
            </a:r>
            <a:r>
              <a:rPr lang="zh-CN" altLang="zh-CN" dirty="0">
                <a:effectLst/>
              </a:rPr>
              <a:t>管理系统流程</a:t>
            </a:r>
            <a:br>
              <a:rPr lang="zh-CN" altLang="zh-CN" dirty="0">
                <a:effectLst/>
              </a:rPr>
            </a:br>
            <a:endParaRPr lang="zh-CN" altLang="en-US" dirty="0"/>
          </a:p>
        </p:txBody>
      </p:sp>
      <p:sp>
        <p:nvSpPr>
          <p:cNvPr id="3" name="内容占位符 2"/>
          <p:cNvSpPr>
            <a:spLocks noGrp="1"/>
          </p:cNvSpPr>
          <p:nvPr>
            <p:ph idx="1"/>
          </p:nvPr>
        </p:nvSpPr>
        <p:spPr/>
        <p:txBody>
          <a:bodyPr/>
          <a:lstStyle/>
          <a:p>
            <a:r>
              <a:rPr lang="zh-CN" altLang="zh-CN" dirty="0">
                <a:effectLst/>
              </a:rPr>
              <a:t>一、入库流程详解</a:t>
            </a:r>
          </a:p>
          <a:p>
            <a:endParaRPr lang="zh-CN" altLang="en-US" dirty="0"/>
          </a:p>
        </p:txBody>
      </p:sp>
      <p:pic>
        <p:nvPicPr>
          <p:cNvPr id="1026" name="Picture 2"/>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1547664" y="1772816"/>
            <a:ext cx="5709071" cy="4568915"/>
          </a:xfrm>
          <a:prstGeom prst="rect">
            <a:avLst/>
          </a:prstGeom>
          <a:noFill/>
          <a:ln>
            <a:noFill/>
          </a:ln>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Lst>
        </p:spPr>
      </p:pic>
    </p:spTree>
    <p:extLst>
      <p:ext uri="{BB962C8B-B14F-4D97-AF65-F5344CB8AC3E}">
        <p14:creationId xmlns="" xmlns:p14="http://schemas.microsoft.com/office/powerpoint/2010/main" val="2554662346"/>
      </p:ext>
    </p:extLst>
  </p:cSld>
  <p:clrMapOvr>
    <a:masterClrMapping/>
  </p:clrMapOvr>
  <p:transition>
    <p:wipe dir="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zh-CN" dirty="0">
                <a:ea typeface="宋体" pitchFamily="2" charset="-122"/>
              </a:rPr>
              <a:t>第二节</a:t>
            </a:r>
            <a:r>
              <a:rPr lang="en-US" altLang="zh-CN" dirty="0">
                <a:ea typeface="宋体" pitchFamily="2" charset="-122"/>
              </a:rPr>
              <a:t>   </a:t>
            </a:r>
            <a:r>
              <a:rPr lang="zh-CN" altLang="zh-CN" dirty="0">
                <a:effectLst/>
              </a:rPr>
              <a:t>存货管理系统流程</a:t>
            </a:r>
            <a:endParaRPr lang="zh-CN" altLang="en-US" dirty="0"/>
          </a:p>
        </p:txBody>
      </p:sp>
      <p:sp>
        <p:nvSpPr>
          <p:cNvPr id="3" name="内容占位符 2"/>
          <p:cNvSpPr>
            <a:spLocks noGrp="1"/>
          </p:cNvSpPr>
          <p:nvPr>
            <p:ph idx="1"/>
          </p:nvPr>
        </p:nvSpPr>
        <p:spPr/>
        <p:txBody>
          <a:bodyPr/>
          <a:lstStyle/>
          <a:p>
            <a:r>
              <a:rPr lang="zh-CN" altLang="zh-CN" dirty="0">
                <a:effectLst/>
              </a:rPr>
              <a:t>二、出库流程详解</a:t>
            </a:r>
          </a:p>
          <a:p>
            <a:endParaRPr lang="zh-CN" altLang="en-US" dirty="0"/>
          </a:p>
        </p:txBody>
      </p:sp>
      <p:pic>
        <p:nvPicPr>
          <p:cNvPr id="2050" name="Picture 2"/>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1149350" y="1700808"/>
            <a:ext cx="6947523" cy="4720753"/>
          </a:xfrm>
          <a:prstGeom prst="rect">
            <a:avLst/>
          </a:prstGeom>
          <a:noFill/>
          <a:ln>
            <a:noFill/>
          </a:ln>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Lst>
        </p:spPr>
      </p:pic>
    </p:spTree>
    <p:extLst>
      <p:ext uri="{BB962C8B-B14F-4D97-AF65-F5344CB8AC3E}">
        <p14:creationId xmlns="" xmlns:p14="http://schemas.microsoft.com/office/powerpoint/2010/main" val="3278529231"/>
      </p:ext>
    </p:extLst>
  </p:cSld>
  <p:clrMapOvr>
    <a:masterClrMapping/>
  </p:clrMapOvr>
  <p:transition>
    <p:wipe dir="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zh-CN" dirty="0">
                <a:effectLst/>
              </a:rPr>
              <a:t>第三节</a:t>
            </a:r>
            <a:r>
              <a:rPr lang="en-US" altLang="zh-CN" dirty="0">
                <a:effectLst/>
              </a:rPr>
              <a:t>  </a:t>
            </a:r>
            <a:r>
              <a:rPr lang="zh-CN" altLang="zh-CN" dirty="0">
                <a:effectLst/>
              </a:rPr>
              <a:t>存货管理系统的功能结构</a:t>
            </a:r>
            <a:br>
              <a:rPr lang="zh-CN" altLang="zh-CN" dirty="0">
                <a:effectLst/>
              </a:rPr>
            </a:br>
            <a:endParaRPr lang="zh-CN" altLang="en-US" dirty="0"/>
          </a:p>
        </p:txBody>
      </p:sp>
      <p:sp>
        <p:nvSpPr>
          <p:cNvPr id="3" name="内容占位符 2"/>
          <p:cNvSpPr>
            <a:spLocks noGrp="1"/>
          </p:cNvSpPr>
          <p:nvPr>
            <p:ph idx="1"/>
          </p:nvPr>
        </p:nvSpPr>
        <p:spPr/>
        <p:txBody>
          <a:bodyPr/>
          <a:lstStyle/>
          <a:p>
            <a:r>
              <a:rPr lang="zh-CN" altLang="zh-CN" dirty="0">
                <a:effectLst/>
              </a:rPr>
              <a:t>一、存货管理系统的功能</a:t>
            </a:r>
          </a:p>
          <a:p>
            <a:r>
              <a:rPr lang="zh-CN" altLang="zh-CN" sz="2400" dirty="0">
                <a:effectLst/>
              </a:rPr>
              <a:t>（一）正确反映出入库情况及期末存货结存信息</a:t>
            </a:r>
          </a:p>
          <a:p>
            <a:r>
              <a:rPr lang="zh-CN" altLang="zh-CN" sz="2400" dirty="0">
                <a:effectLst/>
              </a:rPr>
              <a:t>（二）反映和监督各种材料物资的耗用</a:t>
            </a:r>
          </a:p>
          <a:p>
            <a:r>
              <a:rPr lang="zh-CN" altLang="zh-CN" sz="2400" dirty="0">
                <a:effectLst/>
              </a:rPr>
              <a:t>（三）同时支持按计划成本和按实际成本核算</a:t>
            </a:r>
          </a:p>
          <a:p>
            <a:r>
              <a:rPr lang="zh-CN" altLang="zh-CN" sz="2400" dirty="0">
                <a:effectLst/>
              </a:rPr>
              <a:t>（四）提供完整的存货账簿及相应分析功能</a:t>
            </a:r>
          </a:p>
          <a:p>
            <a:r>
              <a:rPr lang="zh-CN" altLang="zh-CN" sz="2400" dirty="0">
                <a:effectLst/>
              </a:rPr>
              <a:t>（五）与其他功能子系统对接</a:t>
            </a:r>
          </a:p>
          <a:p>
            <a:endParaRPr lang="zh-CN" altLang="en-US" dirty="0"/>
          </a:p>
        </p:txBody>
      </p:sp>
    </p:spTree>
    <p:extLst>
      <p:ext uri="{BB962C8B-B14F-4D97-AF65-F5344CB8AC3E}">
        <p14:creationId xmlns="" xmlns:p14="http://schemas.microsoft.com/office/powerpoint/2010/main" val="2567402349"/>
      </p:ext>
    </p:extLst>
  </p:cSld>
  <p:clrMapOvr>
    <a:masterClrMapping/>
  </p:clrMapOvr>
  <p:transition>
    <p:wipe dir="r"/>
  </p:transition>
</p:sld>
</file>

<file path=ppt/theme/theme1.xml><?xml version="1.0" encoding="utf-8"?>
<a:theme xmlns:a="http://schemas.openxmlformats.org/drawingml/2006/main" name="movnglnc">
  <a:themeElements>
    <a:clrScheme name="">
      <a:dk1>
        <a:srgbClr val="000000"/>
      </a:dk1>
      <a:lt1>
        <a:srgbClr val="FFFFFF"/>
      </a:lt1>
      <a:dk2>
        <a:srgbClr val="0000FF"/>
      </a:dk2>
      <a:lt2>
        <a:srgbClr val="000000"/>
      </a:lt2>
      <a:accent1>
        <a:srgbClr val="00FFFF"/>
      </a:accent1>
      <a:accent2>
        <a:srgbClr val="FF0000"/>
      </a:accent2>
      <a:accent3>
        <a:srgbClr val="FFFFFF"/>
      </a:accent3>
      <a:accent4>
        <a:srgbClr val="000000"/>
      </a:accent4>
      <a:accent5>
        <a:srgbClr val="AAFFFF"/>
      </a:accent5>
      <a:accent6>
        <a:srgbClr val="E70000"/>
      </a:accent6>
      <a:hlink>
        <a:srgbClr val="000099"/>
      </a:hlink>
      <a:folHlink>
        <a:srgbClr val="000000"/>
      </a:folHlink>
    </a:clrScheme>
    <a:fontScheme name="movnglnc">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movnglnc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movnglnc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movnglnc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movnglnc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movnglnc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movnglnc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movnglnc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157255629</TotalTime>
  <Pages>0</Pages>
  <Words>791</Words>
  <Characters>0</Characters>
  <Application>Microsoft Office PowerPoint</Application>
  <DocSecurity>0</DocSecurity>
  <PresentationFormat>全屏显示(4:3)</PresentationFormat>
  <Lines>0</Lines>
  <Paragraphs>85</Paragraphs>
  <Slides>15</Slides>
  <Notes>0</Notes>
  <HiddenSlides>0</HiddenSlides>
  <MMClips>0</MMClips>
  <ScaleCrop>false</ScaleCrop>
  <HeadingPairs>
    <vt:vector size="4" baseType="variant">
      <vt:variant>
        <vt:lpstr>主题</vt:lpstr>
      </vt:variant>
      <vt:variant>
        <vt:i4>1</vt:i4>
      </vt:variant>
      <vt:variant>
        <vt:lpstr>幻灯片标题</vt:lpstr>
      </vt:variant>
      <vt:variant>
        <vt:i4>15</vt:i4>
      </vt:variant>
    </vt:vector>
  </HeadingPairs>
  <TitlesOfParts>
    <vt:vector size="16" baseType="lpstr">
      <vt:lpstr>movnglnc</vt:lpstr>
      <vt:lpstr>幻灯片 1</vt:lpstr>
      <vt:lpstr>本章学习目标</vt:lpstr>
      <vt:lpstr>幻灯片 3</vt:lpstr>
      <vt:lpstr>第一节  存货管理系统概述</vt:lpstr>
      <vt:lpstr>第一节  存货管理系统概述</vt:lpstr>
      <vt:lpstr>第一节  存货管理系统概述</vt:lpstr>
      <vt:lpstr>第二节   存货管理系统流程 </vt:lpstr>
      <vt:lpstr>第二节   存货管理系统流程</vt:lpstr>
      <vt:lpstr>第三节  存货管理系统的功能结构 </vt:lpstr>
      <vt:lpstr>第三节  存货管理系统的功能结构 </vt:lpstr>
      <vt:lpstr>第三节  存货管理系统的功能结构 </vt:lpstr>
      <vt:lpstr>第三节  存货管理系统的功能结构 </vt:lpstr>
      <vt:lpstr>第三节  存货管理系统的功能结构 </vt:lpstr>
      <vt:lpstr>第三节  存货管理系统的功能结构 </vt:lpstr>
      <vt:lpstr>第三节  存货管理系统的功能结构 </vt:lpstr>
    </vt:vector>
  </TitlesOfParts>
  <LinksUpToDate>false</LinksUpToDate>
  <CharactersWithSpaces>0</CharactersWithSpaces>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幻灯片 1</dc:title>
  <dc:creator>Administrator</dc:creator>
  <cp:lastModifiedBy>admin102</cp:lastModifiedBy>
  <cp:revision>59</cp:revision>
  <cp:lastPrinted>1899-12-30T00:00:00Z</cp:lastPrinted>
  <dcterms:created xsi:type="dcterms:W3CDTF">2012-07-12T11:49:56Z</dcterms:created>
  <dcterms:modified xsi:type="dcterms:W3CDTF">2018-10-17T07:54:58Z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2052-6.6.0.2877</vt:lpwstr>
  </property>
</Properties>
</file>